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317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318" r:id="rId39"/>
    <p:sldId id="290" r:id="rId40"/>
    <p:sldId id="291" r:id="rId41"/>
    <p:sldId id="292" r:id="rId42"/>
    <p:sldId id="293" r:id="rId43"/>
    <p:sldId id="294" r:id="rId44"/>
    <p:sldId id="295" r:id="rId45"/>
    <p:sldId id="319" r:id="rId46"/>
    <p:sldId id="296" r:id="rId47"/>
    <p:sldId id="297" r:id="rId48"/>
    <p:sldId id="298" r:id="rId49"/>
    <p:sldId id="299" r:id="rId50"/>
    <p:sldId id="300" r:id="rId51"/>
    <p:sldId id="301" r:id="rId52"/>
    <p:sldId id="320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  <p:sldId id="316" r:id="rId6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1" Type="http://schemas.openxmlformats.org/officeDocument/2006/relationships/tableStyles" Target="tableStyles.xml"/><Relationship Id="rId70" Type="http://schemas.openxmlformats.org/officeDocument/2006/relationships/viewProps" Target="viewProps.xml"/><Relationship Id="rId7" Type="http://schemas.openxmlformats.org/officeDocument/2006/relationships/slide" Target="slides/slide4.xml"/><Relationship Id="rId69" Type="http://schemas.openxmlformats.org/officeDocument/2006/relationships/presProps" Target="presProps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占位符 1"/>
          <p:cNvSpPr>
            <a:spLocks noGrp="1"/>
          </p:cNvSpPr>
          <p:nvPr>
            <p:ph type="body" sz="quarter"/>
          </p:nvPr>
        </p:nvSpPr>
        <p:spPr>
          <a:xfrm>
            <a:off x="662016" y="5242000"/>
            <a:ext cx="5296132" cy="4288909"/>
          </a:xfrm>
          <a:prstGeom prst="rect">
            <a:avLst/>
          </a:prstGeom>
        </p:spPr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901cac3fd26d1ad71e69dce#tid=6908765c7a4d3800093b46a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c11081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对点上分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ca8092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能力上分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2_1#f075508bb?vop=1&amp;pid=f1e7e09fc&amp;color=0,0,0&amp;vtp=1&amp;bt=1&amp;bbb=1&amp;h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handicrafts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（disappear）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gradually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younger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generations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cities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jobs.</a:t>
            </a:r>
            <a:r>
              <a:rPr lang="en-US" altLang="zh-CN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（传统文化）</a:t>
            </a:r>
            <a:endParaRPr lang="en-US" altLang="zh-CN" dirty="0"/>
          </a:p>
        </p:txBody>
      </p:sp>
      <p:sp>
        <p:nvSpPr>
          <p:cNvPr id="3" name="QB_6_AN.23_1#f075508bb.blank?vop=1&amp;pid=f1e7e09fc&amp;color=0,0,0&amp;vpa=8&amp;vtp=1&amp;bbb=1"/>
          <p:cNvSpPr/>
          <p:nvPr/>
        </p:nvSpPr>
        <p:spPr>
          <a:xfrm>
            <a:off x="5269960" y="1035812"/>
            <a:ext cx="1728788" cy="370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disappearing</a:t>
            </a:r>
            <a:endParaRPr lang="en-US" altLang="zh-CN" dirty="0"/>
          </a:p>
        </p:txBody>
      </p:sp>
      <p:sp>
        <p:nvSpPr>
          <p:cNvPr id="4" name="QB_6_AS.24_1#f075508bb?vop=1&amp;pid=f1e7e09fc&amp;color=0,0,0&amp;vtp=1&amp;bbb=1&amp;hb=1"/>
          <p:cNvSpPr/>
          <p:nvPr/>
        </p:nvSpPr>
        <p:spPr>
          <a:xfrm>
            <a:off x="832104" y="1908175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句意为：随着年轻一代搬到城市找工作，农村地区的一些传统手工艺如今正在逐渐消失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。根据句意和设空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处后的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”可知，此处应用现在进行时，表示动作正在发生；主句主语Some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handicrafts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为复数，be动词应用are。故填are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disappearing。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5_1#151575626?vop=1&amp;pid=f1e7e09fc&amp;color=0,0,0&amp;vtp=1&amp;bt=1&amp;bbb=1&amp;hb=1"/>
          <p:cNvSpPr/>
          <p:nvPr/>
        </p:nvSpPr>
        <p:spPr>
          <a:xfrm>
            <a:off x="832104" y="1078992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specific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measure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aimed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campus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recreation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room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（paint）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cultivate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aesthetic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creativity.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1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五育并举|美育）</a:t>
            </a:r>
            <a:endParaRPr lang="en-US" altLang="zh-CN" dirty="0"/>
          </a:p>
        </p:txBody>
      </p:sp>
      <p:sp>
        <p:nvSpPr>
          <p:cNvPr id="3" name="QB_6_AN.26_1#151575626.blank?vop=1&amp;pid=f1e7e09fc&amp;color=0,0,0&amp;vpa=9&amp;vtp=1&amp;bbb=1"/>
          <p:cNvSpPr/>
          <p:nvPr/>
        </p:nvSpPr>
        <p:spPr>
          <a:xfrm>
            <a:off x="850360" y="1454912"/>
            <a:ext cx="1639888" cy="370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painted</a:t>
            </a:r>
            <a:endParaRPr lang="en-US" altLang="zh-CN" dirty="0"/>
          </a:p>
        </p:txBody>
      </p:sp>
      <p:sp>
        <p:nvSpPr>
          <p:cNvPr id="4" name="QB_6_AS.27_1#151575626?vop=1&amp;pid=f1e7e09fc&amp;color=0,0,0&amp;vtp=1&amp;bbb=1&amp;hb=1"/>
          <p:cNvSpPr/>
          <p:nvPr/>
        </p:nvSpPr>
        <p:spPr>
          <a:xfrm>
            <a:off x="832104" y="2317305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句意为：作为一项旨在建设校园文化的具体举措，活动室的墙壁将在下个月由学生们绘制图画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，以培养他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们的审美意识和创造力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。根据设空处后的next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month可知，此处应用一般将来时，且paint与主语the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walls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recreation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room之间为被动关系，应用一般将来时的被动语态。故填will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painted。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8_1#f7414cedb?vop=1&amp;pid=f1e7e09fc&amp;color=0,0,0&amp;vtp=1&amp;bt=1&amp;bbb=1&amp;hb=1"/>
          <p:cNvSpPr/>
          <p:nvPr/>
        </p:nvSpPr>
        <p:spPr>
          <a:xfrm>
            <a:off x="832104" y="1078992"/>
            <a:ext cx="10533888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[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山西大学附中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2025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月考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]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police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GPS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（track）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stolen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vehicle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hours.</a:t>
            </a:r>
            <a:r>
              <a:rPr lang="en-US" altLang="zh-CN" b="1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科学技术）</a:t>
            </a:r>
            <a:endParaRPr lang="en-US" altLang="zh-CN" dirty="0"/>
          </a:p>
        </p:txBody>
      </p:sp>
      <p:sp>
        <p:nvSpPr>
          <p:cNvPr id="3" name="QB_6_AN.29_1#f7414cedb.blank?vop=1&amp;pid=f1e7e09fc&amp;color=0,0,0&amp;vpa=10&amp;vtp=1&amp;bbb=1"/>
          <p:cNvSpPr/>
          <p:nvPr/>
        </p:nvSpPr>
        <p:spPr>
          <a:xfrm>
            <a:off x="5902420" y="1035812"/>
            <a:ext cx="9159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tracking</a:t>
            </a:r>
            <a:endParaRPr lang="en-US" altLang="zh-CN" dirty="0"/>
          </a:p>
        </p:txBody>
      </p:sp>
      <p:sp>
        <p:nvSpPr>
          <p:cNvPr id="4" name="QB_6_AS.30_1#f7414cedb?vop=1&amp;pid=f1e7e09fc&amp;color=0,0,0&amp;vtp=1&amp;bbb=1&amp;hb=1"/>
          <p:cNvSpPr/>
          <p:nvPr/>
        </p:nvSpPr>
        <p:spPr>
          <a:xfrm>
            <a:off x="832104" y="190500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句意为：警方使用全球定位系统跟踪技术在两小时内找到了被盗车辆。分析句子可知，设空处应用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track的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动名词形式作定语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，修饰technology，表示特征或用途。故填tracking。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ccfa041d?pid=4ceced4be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盲填大挑战</a:t>
            </a:r>
            <a:endParaRPr lang="en-US" altLang="zh-CN" sz="2200" dirty="0"/>
          </a:p>
        </p:txBody>
      </p:sp>
      <p:sp>
        <p:nvSpPr>
          <p:cNvPr id="3" name="QB_6_BD.31_1#9d07a3c37?vop=1&amp;pid=eccfa041d&amp;color=0,0,0&amp;vtp=1&amp;bbb=1"/>
          <p:cNvSpPr/>
          <p:nvPr/>
        </p:nvSpPr>
        <p:spPr>
          <a:xfrm>
            <a:off x="832104" y="142240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solve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problem.</a:t>
            </a:r>
            <a:endParaRPr lang="en-US" altLang="zh-CN" sz="1800" dirty="0"/>
          </a:p>
        </p:txBody>
      </p:sp>
      <p:sp>
        <p:nvSpPr>
          <p:cNvPr id="4" name="QB_6_AN.32_1#9d07a3c37.blank?vop=1&amp;pid=eccfa041d&amp;color=0,0,0&amp;vpa=11&amp;vtp=1&amp;bbb=1"/>
          <p:cNvSpPr/>
          <p:nvPr/>
        </p:nvSpPr>
        <p:spPr>
          <a:xfrm>
            <a:off x="3098260" y="1380490"/>
            <a:ext cx="573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5" name="QB_6_AS.33_1#9d07a3c37?vop=1&amp;pid=eccfa041d&amp;color=0,0,0&amp;vtp=1&amp;bbb=1&amp;hb=1"/>
          <p:cNvSpPr/>
          <p:nvPr/>
        </p:nvSpPr>
        <p:spPr>
          <a:xfrm>
            <a:off x="832104" y="18338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句意为：这个团队想出了一个解决环境问题的创意方案。come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with为固定短语，意为“想出，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提出”，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后接表示计划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、方案等的名词。故填with。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4_1#47e11a2b1?vop=1&amp;pid=eccfa041d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Garden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East”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parks.</a:t>
            </a:r>
            <a:endParaRPr lang="en-US" altLang="zh-CN" sz="1800" dirty="0"/>
          </a:p>
        </p:txBody>
      </p:sp>
      <p:sp>
        <p:nvSpPr>
          <p:cNvPr id="3" name="QB_6_AN.35_1#47e11a2b1.blank?vop=1&amp;pid=eccfa041d&amp;color=0,0,0&amp;vpa=12&amp;vtp=1&amp;bbb=1"/>
          <p:cNvSpPr/>
          <p:nvPr/>
        </p:nvSpPr>
        <p:spPr>
          <a:xfrm>
            <a:off x="2958560" y="1037082"/>
            <a:ext cx="3571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endParaRPr lang="en-US" altLang="zh-CN" dirty="0"/>
          </a:p>
        </p:txBody>
      </p:sp>
      <p:sp>
        <p:nvSpPr>
          <p:cNvPr id="4" name="QB_6_AS.36_1#47e11a2b1?vop=1&amp;pid=eccfa041d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句意为：这座城市因其美丽的公园而被称为“东方花园”。be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是固定搭配，意为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“被认为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，被称为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”。故填as。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7_1#006c95b80?vop=1&amp;pid=eccfa041d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arrives,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animals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disappear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sight.</a:t>
            </a:r>
            <a:endParaRPr lang="en-US" altLang="zh-CN" sz="1800" dirty="0"/>
          </a:p>
        </p:txBody>
      </p:sp>
      <p:sp>
        <p:nvSpPr>
          <p:cNvPr id="3" name="QB_6_AN.38_1#006c95b80.blank?vop=1&amp;pid=eccfa041d&amp;color=0,0,0&amp;vpa=13&amp;vtp=1&amp;bbb=1"/>
          <p:cNvSpPr/>
          <p:nvPr/>
        </p:nvSpPr>
        <p:spPr>
          <a:xfrm>
            <a:off x="7892510" y="1037082"/>
            <a:ext cx="6111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from</a:t>
            </a:r>
            <a:endParaRPr lang="en-US" altLang="zh-CN" dirty="0"/>
          </a:p>
        </p:txBody>
      </p:sp>
      <p:sp>
        <p:nvSpPr>
          <p:cNvPr id="4" name="QB_6_AS.39_1#006c95b80?vop=1&amp;pid=eccfa041d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句意为：当冬天到来时，许多动物停止活动，消失得无影无踪。disappear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为固定搭配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，意为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消失”，此处表示“从视线中消失”。故填from。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0_1#dce212b9a?vop=1&amp;pid=eccfa041d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modern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ecological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metropolis.</a:t>
            </a:r>
            <a:endParaRPr lang="en-US" altLang="zh-CN" sz="1800" dirty="0"/>
          </a:p>
        </p:txBody>
      </p:sp>
      <p:sp>
        <p:nvSpPr>
          <p:cNvPr id="3" name="QB_6_AN.41_1#dce212b9a.blank?vop=1&amp;pid=eccfa041d&amp;color=0,0,0&amp;vpa=14&amp;vtp=1&amp;bbb=1"/>
          <p:cNvSpPr/>
          <p:nvPr/>
        </p:nvSpPr>
        <p:spPr>
          <a:xfrm>
            <a:off x="3479260" y="1037082"/>
            <a:ext cx="3444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endParaRPr lang="en-US" altLang="zh-CN" dirty="0"/>
          </a:p>
        </p:txBody>
      </p:sp>
      <p:sp>
        <p:nvSpPr>
          <p:cNvPr id="4" name="QB_6_AS.42_1#dce212b9a?vop=1&amp;pid=eccfa041d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句意为：这座城市正在通往成为现代化生态大都市的道路上。path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to是固定短语，意为“通往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的道路/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途径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”，to为介词。故填to。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3_1#277c3a96d?vop=1&amp;pid=eccfa041d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reserves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endangered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protected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vital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maintaining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biodiversity.</a:t>
            </a:r>
            <a:endParaRPr lang="en-US" altLang="zh-CN" sz="1800" dirty="0"/>
          </a:p>
        </p:txBody>
      </p:sp>
      <p:sp>
        <p:nvSpPr>
          <p:cNvPr id="3" name="QB_6_AN.44_1#277c3a96d.blank?vop=1&amp;pid=eccfa041d&amp;color=0,0,0&amp;vpa=15&amp;vtp=1&amp;bbb=1"/>
          <p:cNvSpPr/>
          <p:nvPr/>
        </p:nvSpPr>
        <p:spPr>
          <a:xfrm>
            <a:off x="2679160" y="1037082"/>
            <a:ext cx="7254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where</a:t>
            </a:r>
            <a:endParaRPr lang="en-US" altLang="zh-CN" dirty="0"/>
          </a:p>
        </p:txBody>
      </p:sp>
      <p:sp>
        <p:nvSpPr>
          <p:cNvPr id="4" name="QB_6_AS.45_1#277c3a96d?vop=1&amp;pid=eccfa041d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句意为：保护濒危物种的自然保护区对维持生物多样性至关重要。分析句子结构可知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，设空处引导定语从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，先行词为Nature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reserves，从句中缺少地点状语，应用关系副词where引导该从句。故填where。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9ba428e0?pid=1c11081ef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完成句子</a:t>
            </a:r>
            <a:endParaRPr lang="en-US" altLang="zh-CN" sz="2200" dirty="0"/>
          </a:p>
        </p:txBody>
      </p:sp>
      <p:sp>
        <p:nvSpPr>
          <p:cNvPr id="3" name="QB_5_BD.46_1#ccd1a9739?vop=1&amp;pid=a9ba428e0&amp;color=0,0,0&amp;vtp=1&amp;bbb=1"/>
          <p:cNvSpPr/>
          <p:nvPr/>
        </p:nvSpPr>
        <p:spPr>
          <a:xfrm>
            <a:off x="832104" y="14224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她今天早上起晚了，因此错过了公共汽车。（therefore）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morning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4" name="QB_5_AN.47_1#ccd1a9739.blank?vop=1&amp;pid=a9ba428e0&amp;color=0,0,0&amp;vpa=16&amp;vtp=1&amp;bbb=1"/>
          <p:cNvSpPr/>
          <p:nvPr/>
        </p:nvSpPr>
        <p:spPr>
          <a:xfrm>
            <a:off x="3834860" y="1790065"/>
            <a:ext cx="4968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endParaRPr lang="en-US" altLang="zh-CN" dirty="0"/>
          </a:p>
        </p:txBody>
      </p:sp>
      <p:sp>
        <p:nvSpPr>
          <p:cNvPr id="5" name="QB_5_AN.48_1#ccd1a9739.blank?vop=1&amp;pid=a9ba428e0&amp;color=0,0,0&amp;vpa=17&amp;vtp=1&amp;bbb=1"/>
          <p:cNvSpPr/>
          <p:nvPr/>
        </p:nvSpPr>
        <p:spPr>
          <a:xfrm>
            <a:off x="4495260" y="1790065"/>
            <a:ext cx="9921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therefore</a:t>
            </a:r>
            <a:endParaRPr lang="en-US" altLang="zh-CN" dirty="0"/>
          </a:p>
        </p:txBody>
      </p:sp>
      <p:sp>
        <p:nvSpPr>
          <p:cNvPr id="6" name="QB_5_AN.49_1#ccd1a9739.blank?vop=1&amp;pid=a9ba428e0&amp;color=0,0,0&amp;vpa=18&amp;vtp=1&amp;bbb=1"/>
          <p:cNvSpPr/>
          <p:nvPr/>
        </p:nvSpPr>
        <p:spPr>
          <a:xfrm>
            <a:off x="5612860" y="1790065"/>
            <a:ext cx="4714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she</a:t>
            </a:r>
            <a:endParaRPr lang="en-US" altLang="zh-CN" dirty="0"/>
          </a:p>
        </p:txBody>
      </p:sp>
      <p:sp>
        <p:nvSpPr>
          <p:cNvPr id="7" name="QB_5_AN.50_1#ccd1a9739.blank?vop=1&amp;pid=a9ba428e0&amp;color=0,0,0&amp;vpa=19&amp;vtp=1&amp;bbb=1"/>
          <p:cNvSpPr/>
          <p:nvPr/>
        </p:nvSpPr>
        <p:spPr>
          <a:xfrm>
            <a:off x="6197060" y="1790065"/>
            <a:ext cx="8016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missed</a:t>
            </a:r>
            <a:endParaRPr lang="en-US" altLang="zh-CN" dirty="0"/>
          </a:p>
        </p:txBody>
      </p:sp>
      <p:sp>
        <p:nvSpPr>
          <p:cNvPr id="8" name="QB_5_AN.51_1#ccd1a9739.blank?vop=1&amp;pid=a9ba428e0&amp;color=0,0,0&amp;vpa=20&amp;vtp=1&amp;bbb=1"/>
          <p:cNvSpPr/>
          <p:nvPr/>
        </p:nvSpPr>
        <p:spPr>
          <a:xfrm>
            <a:off x="7111460" y="1790065"/>
            <a:ext cx="446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9" name="QB_5_AN.52_1#ccd1a9739.blank?vop=1&amp;pid=a9ba428e0&amp;color=0,0,0&amp;vpa=21&amp;vtp=1&amp;bbb=1"/>
          <p:cNvSpPr/>
          <p:nvPr/>
        </p:nvSpPr>
        <p:spPr>
          <a:xfrm>
            <a:off x="7721060" y="1790065"/>
            <a:ext cx="4841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bus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3_1#1a94aa256?vop=1&amp;pid=a9ba428e0&amp;color=0,0,0&amp;vtp=1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他们早早出发以便在天黑前到达目的地。（so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that引导目的状语从句）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early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arrive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destination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dark.</a:t>
            </a:r>
            <a:endParaRPr lang="en-US" altLang="zh-CN" sz="1800" dirty="0"/>
          </a:p>
        </p:txBody>
      </p:sp>
      <p:sp>
        <p:nvSpPr>
          <p:cNvPr id="3" name="QB_5_AN.54_1#1a94aa256.blank?vop=1&amp;pid=a9ba428e0&amp;color=0,0,0&amp;vpa=22&amp;vtp=1&amp;bbb=1"/>
          <p:cNvSpPr/>
          <p:nvPr/>
        </p:nvSpPr>
        <p:spPr>
          <a:xfrm>
            <a:off x="2729960" y="1447665"/>
            <a:ext cx="3698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so</a:t>
            </a:r>
            <a:endParaRPr lang="en-US" altLang="zh-CN" dirty="0"/>
          </a:p>
        </p:txBody>
      </p:sp>
      <p:sp>
        <p:nvSpPr>
          <p:cNvPr id="4" name="QB_5_AN.55_1#1a94aa256.blank?vop=1&amp;pid=a9ba428e0&amp;color=0,0,0&amp;vpa=23&amp;vtp=1&amp;bbb=1"/>
          <p:cNvSpPr/>
          <p:nvPr/>
        </p:nvSpPr>
        <p:spPr>
          <a:xfrm>
            <a:off x="3288760" y="1447665"/>
            <a:ext cx="5095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</a:t>
            </a:r>
            <a:endParaRPr lang="en-US" altLang="zh-CN" dirty="0"/>
          </a:p>
        </p:txBody>
      </p:sp>
      <p:sp>
        <p:nvSpPr>
          <p:cNvPr id="5" name="QB_5_AN.56_1#1a94aa256.blank?vop=1&amp;pid=a9ba428e0&amp;color=0,0,0&amp;vpa=24&amp;vtp=1&amp;bbb=1"/>
          <p:cNvSpPr/>
          <p:nvPr/>
        </p:nvSpPr>
        <p:spPr>
          <a:xfrm>
            <a:off x="3949160" y="1434965"/>
            <a:ext cx="5603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they</a:t>
            </a:r>
            <a:endParaRPr lang="en-US" altLang="zh-CN" dirty="0"/>
          </a:p>
        </p:txBody>
      </p:sp>
      <p:sp>
        <p:nvSpPr>
          <p:cNvPr id="6" name="QB_5_AN.57_1#1a94aa256.blank?vop=1&amp;pid=a9ba428e0&amp;color=0,0,0&amp;vpa=25&amp;vtp=1&amp;bbb=1"/>
          <p:cNvSpPr/>
          <p:nvPr/>
        </p:nvSpPr>
        <p:spPr>
          <a:xfrm>
            <a:off x="4634960" y="1447665"/>
            <a:ext cx="6746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could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4d9898b9.fixed?pid=a042ba6c2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Lesson</a:t>
            </a:r>
            <a:r>
              <a:rPr lang="en-US" altLang="zh-CN" sz="5400" b="1" i="0" dirty="0">
                <a:solidFill>
                  <a:srgbClr val="A54A97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5400" dirty="0"/>
          </a:p>
        </p:txBody>
      </p:sp>
      <p:sp>
        <p:nvSpPr>
          <p:cNvPr id="3" name="C_2_BD#94d9898b9.fixed?pid=a042ba6c2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“White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Bikes”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on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the</a:t>
            </a:r>
            <a:r>
              <a:rPr lang="en-US" altLang="zh-CN" sz="4400" b="1" i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4400" b="1" i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Road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8_1#85905fb75?vop=1&amp;pid=a9ba428e0&amp;color=0,0,0&amp;vtp=1&amp;bt=1&amp;bbb=1&amp;hb=1"/>
          <p:cNvSpPr/>
          <p:nvPr/>
        </p:nvSpPr>
        <p:spPr>
          <a:xfrm>
            <a:off x="832104" y="1080000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由人工智能生成的视频变得越来越逼真，以至于人们很难将它们与真实视频区分开来。（so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that引导结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果状语从句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difficulty）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I-generated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videos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increasingly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realistic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distinguishing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authentic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ones.</a:t>
            </a:r>
            <a:r>
              <a:rPr lang="en-US" altLang="zh-CN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（时代热点）</a:t>
            </a:r>
            <a:endParaRPr lang="en-US" altLang="zh-CN" dirty="0"/>
          </a:p>
        </p:txBody>
      </p:sp>
      <p:sp>
        <p:nvSpPr>
          <p:cNvPr id="3" name="QB_5_AN.59_1#85905fb75.blank?vop=1&amp;pid=a9ba428e0&amp;color=0,0,0&amp;vpa=26&amp;vtp=1&amp;bbb=1"/>
          <p:cNvSpPr/>
          <p:nvPr/>
        </p:nvSpPr>
        <p:spPr>
          <a:xfrm>
            <a:off x="6324060" y="1887720"/>
            <a:ext cx="3698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so</a:t>
            </a:r>
            <a:endParaRPr lang="en-US" altLang="zh-CN" dirty="0"/>
          </a:p>
        </p:txBody>
      </p:sp>
      <p:sp>
        <p:nvSpPr>
          <p:cNvPr id="4" name="QB_5_AN.60_1#85905fb75.blank?vop=1&amp;pid=a9ba428e0&amp;color=0,0,0&amp;vpa=27&amp;vtp=1&amp;bbb=1"/>
          <p:cNvSpPr/>
          <p:nvPr/>
        </p:nvSpPr>
        <p:spPr>
          <a:xfrm>
            <a:off x="6882860" y="1887720"/>
            <a:ext cx="5095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</a:t>
            </a:r>
            <a:endParaRPr lang="en-US" altLang="zh-CN" dirty="0"/>
          </a:p>
        </p:txBody>
      </p:sp>
      <p:sp>
        <p:nvSpPr>
          <p:cNvPr id="5" name="QB_5_AN.61_1#85905fb75.blank?vop=1&amp;pid=a9ba428e0&amp;color=0,0,0&amp;vpa=28&amp;vtp=1&amp;bbb=1"/>
          <p:cNvSpPr/>
          <p:nvPr/>
        </p:nvSpPr>
        <p:spPr>
          <a:xfrm>
            <a:off x="7555960" y="1875020"/>
            <a:ext cx="7762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people</a:t>
            </a:r>
            <a:endParaRPr lang="en-US" altLang="zh-CN" dirty="0"/>
          </a:p>
        </p:txBody>
      </p:sp>
      <p:sp>
        <p:nvSpPr>
          <p:cNvPr id="6" name="QB_5_AN.62_1#85905fb75.blank?vop=1&amp;pid=a9ba428e0&amp;color=0,0,0&amp;vpa=29&amp;vtp=1&amp;bbb=1"/>
          <p:cNvSpPr/>
          <p:nvPr/>
        </p:nvSpPr>
        <p:spPr>
          <a:xfrm>
            <a:off x="8495760" y="1887720"/>
            <a:ext cx="5984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have</a:t>
            </a:r>
            <a:endParaRPr lang="en-US" altLang="zh-CN" dirty="0"/>
          </a:p>
        </p:txBody>
      </p:sp>
      <p:sp>
        <p:nvSpPr>
          <p:cNvPr id="7" name="QB_5_AN.63_1#85905fb75.blank?vop=1&amp;pid=a9ba428e0&amp;color=0,0,0&amp;vpa=30&amp;vtp=1&amp;bbb=1"/>
          <p:cNvSpPr/>
          <p:nvPr/>
        </p:nvSpPr>
        <p:spPr>
          <a:xfrm>
            <a:off x="9270460" y="1875020"/>
            <a:ext cx="1013460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difficulty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4_1#130033590?vop=1&amp;pid=a9ba428e0&amp;color=0,0,0&amp;vtp=1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如果你方便的话，我们明天来。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we'll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tomorrow.</a:t>
            </a:r>
            <a:endParaRPr lang="en-US" altLang="zh-CN" sz="1800" dirty="0"/>
          </a:p>
        </p:txBody>
      </p:sp>
      <p:sp>
        <p:nvSpPr>
          <p:cNvPr id="3" name="QB_5_AN.65_1#130033590.blank?vop=1&amp;pid=a9ba428e0&amp;color=0,0,0&amp;vpa=31&amp;vtp=1&amp;bbb=1"/>
          <p:cNvSpPr/>
          <p:nvPr/>
        </p:nvSpPr>
        <p:spPr>
          <a:xfrm>
            <a:off x="1047210" y="1447665"/>
            <a:ext cx="2936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endParaRPr lang="en-US" altLang="zh-CN" dirty="0"/>
          </a:p>
        </p:txBody>
      </p:sp>
      <p:sp>
        <p:nvSpPr>
          <p:cNvPr id="4" name="QB_5_AN.66_1#130033590.blank?vop=1&amp;pid=a9ba428e0&amp;color=0,0,0&amp;vpa=32&amp;vtp=1&amp;bbb=1"/>
          <p:cNvSpPr/>
          <p:nvPr/>
        </p:nvSpPr>
        <p:spPr>
          <a:xfrm>
            <a:off x="1491710" y="1447665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is</a:t>
            </a:r>
            <a:endParaRPr lang="en-US" altLang="zh-CN" dirty="0"/>
          </a:p>
        </p:txBody>
      </p:sp>
      <p:sp>
        <p:nvSpPr>
          <p:cNvPr id="5" name="QB_5_AN.67_1#130033590.blank?vop=1&amp;pid=a9ba428e0&amp;color=0,0,0&amp;vpa=33&amp;vtp=1&amp;bbb=1"/>
          <p:cNvSpPr/>
          <p:nvPr/>
        </p:nvSpPr>
        <p:spPr>
          <a:xfrm>
            <a:off x="1974310" y="1447665"/>
            <a:ext cx="11699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convenient</a:t>
            </a:r>
            <a:endParaRPr lang="en-US" altLang="zh-CN" dirty="0"/>
          </a:p>
        </p:txBody>
      </p:sp>
      <p:sp>
        <p:nvSpPr>
          <p:cNvPr id="6" name="QB_5_AN.68_1#130033590.blank?vop=1&amp;pid=a9ba428e0&amp;color=0,0,0&amp;vpa=34&amp;vtp=1&amp;bbb=1"/>
          <p:cNvSpPr/>
          <p:nvPr/>
        </p:nvSpPr>
        <p:spPr>
          <a:xfrm>
            <a:off x="3320510" y="1447665"/>
            <a:ext cx="4333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7" name="QB_5_AN.69_1#130033590.blank?vop=1&amp;pid=a9ba428e0&amp;color=0,0,0&amp;vpa=35&amp;vtp=1&amp;bbb=1"/>
          <p:cNvSpPr/>
          <p:nvPr/>
        </p:nvSpPr>
        <p:spPr>
          <a:xfrm>
            <a:off x="3904710" y="1434965"/>
            <a:ext cx="5095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0_1#2adaa37cd?vop=1&amp;pid=a9ba428e0&amp;color=0,0,0&amp;vtp=1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如果有任何事发生，我会给你打电话的。（come）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'll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3" name="QB_5_AN.71_1#2adaa37cd.blank?vop=1&amp;pid=a9ba428e0&amp;color=0,0,0&amp;vpa=36&amp;vtp=1&amp;bbb=1"/>
          <p:cNvSpPr/>
          <p:nvPr/>
        </p:nvSpPr>
        <p:spPr>
          <a:xfrm>
            <a:off x="2085435" y="1447665"/>
            <a:ext cx="3063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if</a:t>
            </a:r>
            <a:endParaRPr lang="en-US" altLang="zh-CN" dirty="0"/>
          </a:p>
        </p:txBody>
      </p:sp>
      <p:sp>
        <p:nvSpPr>
          <p:cNvPr id="4" name="QB_5_AN.72_1#2adaa37cd.blank?vop=1&amp;pid=a9ba428e0&amp;color=0,0,0&amp;vpa=37&amp;vtp=1&amp;bbb=1"/>
          <p:cNvSpPr/>
          <p:nvPr/>
        </p:nvSpPr>
        <p:spPr>
          <a:xfrm>
            <a:off x="2555335" y="1434965"/>
            <a:ext cx="966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anything</a:t>
            </a:r>
            <a:endParaRPr lang="en-US" altLang="zh-CN" dirty="0"/>
          </a:p>
        </p:txBody>
      </p:sp>
      <p:sp>
        <p:nvSpPr>
          <p:cNvPr id="5" name="QB_5_AN.73_1#2adaa37cd.blank?vop=1&amp;pid=a9ba428e0&amp;color=0,0,0&amp;vpa=38&amp;vtp=1&amp;bbb=1"/>
          <p:cNvSpPr/>
          <p:nvPr/>
        </p:nvSpPr>
        <p:spPr>
          <a:xfrm>
            <a:off x="3698335" y="1447665"/>
            <a:ext cx="7508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comes</a:t>
            </a:r>
            <a:endParaRPr lang="en-US" altLang="zh-CN" dirty="0"/>
          </a:p>
        </p:txBody>
      </p:sp>
      <p:sp>
        <p:nvSpPr>
          <p:cNvPr id="6" name="QB_5_AN.74_1#2adaa37cd.blank?vop=1&amp;pid=a9ba428e0&amp;color=0,0,0&amp;vpa=39&amp;vtp=1&amp;bbb=1"/>
          <p:cNvSpPr/>
          <p:nvPr/>
        </p:nvSpPr>
        <p:spPr>
          <a:xfrm>
            <a:off x="4612735" y="1434965"/>
            <a:ext cx="966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about/up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15480994?pid=1c11081ef&amp;color=0,160,175&amp;vtp=1&amp;bt=1&amp;bbb=1"/>
          <p:cNvSpPr/>
          <p:nvPr/>
        </p:nvSpPr>
        <p:spPr>
          <a:xfrm>
            <a:off x="832104" y="988949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语法填空</a:t>
            </a:r>
            <a:endParaRPr lang="en-US" altLang="zh-CN" sz="2200" dirty="0"/>
          </a:p>
        </p:txBody>
      </p:sp>
      <p:sp>
        <p:nvSpPr>
          <p:cNvPr id="3" name="QM_5_BD.75_1#06ef74a13?vop=1&amp;pid=b15480994&amp;color=0,0,0&amp;vtp=1&amp;bbb=1&amp;hb=1"/>
          <p:cNvSpPr/>
          <p:nvPr/>
        </p:nvSpPr>
        <p:spPr>
          <a:xfrm>
            <a:off x="830199" y="1236345"/>
            <a:ext cx="10533888" cy="461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体裁：新闻报道 | 主题：中国湿地 | 词数：约223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8分钟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[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安徽临泉田家炳实验中学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月考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]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阅读下面短文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在空白处填入1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个适当的单词或括号内单词的正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确形式。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Recently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ecology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wetlands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international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（show）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quality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biodiversity,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white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paper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issued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National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Forestry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Grassland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Administration.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wetlands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international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2022,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including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mainland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Kong.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paper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surveyed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wetlands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mainland.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wetlands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covered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37,300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square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kilometres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2021,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size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（register）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2019.They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2,258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wetland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260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wetland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birds,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paper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Despite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conservation,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wetlands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（threat）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alien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invasion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pollution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overgrazing.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  <p:sp>
        <p:nvSpPr>
          <p:cNvPr id="4" name="QM_5_AN.76_1#06ef74a13.blank?vop=1&amp;pid=b15480994&amp;color=0,0,0&amp;vpa=40&amp;vtp=1&amp;bbb=1&amp;hb=1"/>
          <p:cNvSpPr/>
          <p:nvPr/>
        </p:nvSpPr>
        <p:spPr>
          <a:xfrm>
            <a:off x="834009" y="2501900"/>
            <a:ext cx="10531904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                                                                 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shown/has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showing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/showed</a:t>
            </a:r>
            <a:endParaRPr lang="en-US" altLang="zh-CN" dirty="0"/>
          </a:p>
        </p:txBody>
      </p:sp>
      <p:sp>
        <p:nvSpPr>
          <p:cNvPr id="5" name="QM_5_AN.77_1#06ef74a13.blank?vop=1&amp;pid=b15480994&amp;color=0,0,0&amp;vpa=41&amp;vtp=1&amp;bbb=1"/>
          <p:cNvSpPr/>
          <p:nvPr/>
        </p:nvSpPr>
        <p:spPr>
          <a:xfrm>
            <a:off x="10656665" y="3751580"/>
            <a:ext cx="4968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endParaRPr lang="en-US" altLang="zh-CN" dirty="0"/>
          </a:p>
        </p:txBody>
      </p:sp>
      <p:sp>
        <p:nvSpPr>
          <p:cNvPr id="6" name="QM_5_AN.78_1#06ef74a13.blank?vop=1&amp;pid=b15480994&amp;color=0,0,0&amp;vpa=42&amp;vtp=1&amp;bbb=1"/>
          <p:cNvSpPr/>
          <p:nvPr/>
        </p:nvSpPr>
        <p:spPr>
          <a:xfrm>
            <a:off x="6383115" y="4598035"/>
            <a:ext cx="10683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registered</a:t>
            </a:r>
            <a:endParaRPr lang="en-US" altLang="zh-CN" dirty="0"/>
          </a:p>
        </p:txBody>
      </p:sp>
      <p:sp>
        <p:nvSpPr>
          <p:cNvPr id="7" name="QM_5_AN.79_1#06ef74a13.blank?vop=1&amp;pid=b15480994&amp;color=0,0,0&amp;vpa=43&amp;vtp=1&amp;bbb=1"/>
          <p:cNvSpPr/>
          <p:nvPr/>
        </p:nvSpPr>
        <p:spPr>
          <a:xfrm>
            <a:off x="833755" y="4971415"/>
            <a:ext cx="693420" cy="6597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endParaRPr lang="en-US" altLang="zh-CN" dirty="0"/>
          </a:p>
        </p:txBody>
      </p:sp>
      <p:sp>
        <p:nvSpPr>
          <p:cNvPr id="8" name="QM_5_AN.80_1#06ef74a13.blank?vop=1&amp;pid=b15480994&amp;color=0,0,0&amp;vpa=44&amp;vtp=1&amp;bbb=1"/>
          <p:cNvSpPr/>
          <p:nvPr/>
        </p:nvSpPr>
        <p:spPr>
          <a:xfrm>
            <a:off x="6287865" y="5377815"/>
            <a:ext cx="7762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threats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75_1#06ef74a13?vop=1&amp;pid=b15480994&amp;color=0,0,0&amp;vtp=1&amp;bbb=1&amp;hb=1"/>
          <p:cNvSpPr/>
          <p:nvPr/>
        </p:nvSpPr>
        <p:spPr>
          <a:xfrm>
            <a:off x="832104" y="1080000"/>
            <a:ext cx="10533888" cy="36995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“Without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doubt,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long-term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（boost）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conservation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wetlands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international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importance,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wetland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ecological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（restore）,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strengthen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prevention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control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alien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wetland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management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capacity,”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official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administration.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anniversary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（join）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Convention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（公约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Wetlands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International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especially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Waterfowl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Habitat.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convention,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1975,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aims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framework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international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cooperation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conservation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wetland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habitats.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Wetlands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include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marshes,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beaches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lakes.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habitats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waterfowl,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（particular）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migratory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birds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borders.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#1.1.4</a:t>
            </a:r>
            <a:endParaRPr lang="en-US" altLang="zh-CN" dirty="0"/>
          </a:p>
        </p:txBody>
      </p:sp>
      <p:sp>
        <p:nvSpPr>
          <p:cNvPr id="3" name="QM_5_EX.86_1#06ef74a13?vop=1&amp;pid=b15480994&amp;color=0,0,0&amp;vtp=1&amp;bbb=1&amp;hb=1"/>
          <p:cNvSpPr/>
          <p:nvPr/>
        </p:nvSpPr>
        <p:spPr>
          <a:xfrm>
            <a:off x="832104" y="4785995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本文是一篇新闻报道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主要介绍了中国国际重要湿地的生态状况以及面临的挑战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同时还提及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了中国加入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关于特别是作为水禽栖息地的国际重要湿地公约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的相关情况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4" name="QM_5_AN.81_1#06ef74a13.blank?vop=1&amp;pid=b15480994&amp;color=0,0,0&amp;vpa=45&amp;vtp=1&amp;bbb=1"/>
          <p:cNvSpPr/>
          <p:nvPr/>
        </p:nvSpPr>
        <p:spPr>
          <a:xfrm>
            <a:off x="5848191" y="1049520"/>
            <a:ext cx="954088" cy="370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boost</a:t>
            </a:r>
            <a:endParaRPr lang="en-US" altLang="zh-CN" dirty="0"/>
          </a:p>
        </p:txBody>
      </p:sp>
      <p:sp>
        <p:nvSpPr>
          <p:cNvPr id="5" name="QM_5_AN.82_1#06ef74a13.blank?vop=1&amp;pid=b15480994&amp;color=0,0,0&amp;vpa=46&amp;vtp=1&amp;bbb=1"/>
          <p:cNvSpPr/>
          <p:nvPr/>
        </p:nvSpPr>
        <p:spPr>
          <a:xfrm>
            <a:off x="6781260" y="1468620"/>
            <a:ext cx="11445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restoration</a:t>
            </a:r>
            <a:endParaRPr lang="en-US" altLang="zh-CN" dirty="0"/>
          </a:p>
        </p:txBody>
      </p:sp>
      <p:sp>
        <p:nvSpPr>
          <p:cNvPr id="6" name="QM_5_AN.83_1#06ef74a13.blank?vop=1&amp;pid=b15480994&amp;color=0,0,0&amp;vpa=47&amp;vtp=1&amp;bbb=1"/>
          <p:cNvSpPr/>
          <p:nvPr/>
        </p:nvSpPr>
        <p:spPr>
          <a:xfrm>
            <a:off x="6990810" y="2713220"/>
            <a:ext cx="8143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joining</a:t>
            </a:r>
            <a:endParaRPr lang="en-US" altLang="zh-CN" dirty="0"/>
          </a:p>
        </p:txBody>
      </p:sp>
      <p:sp>
        <p:nvSpPr>
          <p:cNvPr id="7" name="QM_5_AN.84_1#06ef74a13.blank?vop=1&amp;pid=b15480994&amp;color=0,0,0&amp;vpa=48&amp;vtp=1&amp;bbb=1"/>
          <p:cNvSpPr/>
          <p:nvPr/>
        </p:nvSpPr>
        <p:spPr>
          <a:xfrm>
            <a:off x="10116534" y="3145020"/>
            <a:ext cx="7254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which</a:t>
            </a:r>
            <a:endParaRPr lang="en-US" altLang="zh-CN" dirty="0"/>
          </a:p>
        </p:txBody>
      </p:sp>
      <p:sp>
        <p:nvSpPr>
          <p:cNvPr id="8" name="QM_5_AN.85_1#06ef74a13.blank?vop=1&amp;pid=b15480994&amp;color=0,0,0&amp;vpa=49&amp;vtp=1&amp;bbb=1"/>
          <p:cNvSpPr/>
          <p:nvPr/>
        </p:nvSpPr>
        <p:spPr>
          <a:xfrm>
            <a:off x="3491960" y="4368665"/>
            <a:ext cx="1220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particularly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7_1#241d57e67?vop=1&amp;pid=06ef74a13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</a:t>
            </a:r>
            <a:endParaRPr lang="en-US" altLang="zh-CN" sz="1800" dirty="0"/>
          </a:p>
        </p:txBody>
      </p:sp>
      <p:sp>
        <p:nvSpPr>
          <p:cNvPr id="3" name="QB_6_AN.88_1#241d57e67.blank?vop=1&amp;pid=06ef74a13&amp;color=0,0,0&amp;vpa=50&amp;vtp=1&amp;bbb=1"/>
          <p:cNvSpPr/>
          <p:nvPr/>
        </p:nvSpPr>
        <p:spPr>
          <a:xfrm>
            <a:off x="1053560" y="1024382"/>
            <a:ext cx="37480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shown/has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showing/showed</a:t>
            </a:r>
            <a:endParaRPr lang="en-US" altLang="zh-CN" dirty="0"/>
          </a:p>
        </p:txBody>
      </p:sp>
      <p:sp>
        <p:nvSpPr>
          <p:cNvPr id="4" name="QB_6_AS.89_1#241d57e67?vop=1&amp;pid=06ef74a13&amp;color=0,0,0&amp;vtp=1&amp;bbb=1&amp;hb=1"/>
          <p:cNvSpPr/>
          <p:nvPr/>
        </p:nvSpPr>
        <p:spPr>
          <a:xfrm>
            <a:off x="832104" y="1490980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句意为：国家林业和草原局发布的一份白皮书称，最近，随着水质的改善和生物多样性的丰富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，中国国际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重要湿地的生态状况有所改善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/一直在改善/改善了。根据时间状语Recently可知，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此处可用现在完成时、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现在完成进行时或一般过去时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；主语为单数概念，助动词应用has。故填has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shown/has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showing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/showed。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0_1#110b0c60e?vop=1&amp;pid=06ef74a13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3" name="QB_6_AN.91_1#110b0c60e.blank?vop=1&amp;pid=06ef74a13&amp;color=0,0,0&amp;vpa=51&amp;vtp=1&amp;bbb=1"/>
          <p:cNvSpPr/>
          <p:nvPr/>
        </p:nvSpPr>
        <p:spPr>
          <a:xfrm>
            <a:off x="1078960" y="1037082"/>
            <a:ext cx="4968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endParaRPr lang="en-US" altLang="zh-CN" dirty="0"/>
          </a:p>
        </p:txBody>
      </p:sp>
      <p:sp>
        <p:nvSpPr>
          <p:cNvPr id="4" name="QB_6_AS.92_1#110b0c60e?vop=1&amp;pid=06ef74a13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句意为：2022年，中国有64处国际重要湿地，包括内地的63处和香港的1处。63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mainland与one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Hong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Kong之间为并列关系，应用连词and连接。故填and。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3_1#975622d8f?vop=1&amp;pid=06ef74a13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3" name="QB_6_AN.94_1#975622d8f.blank?vop=1&amp;pid=06ef74a13&amp;color=0,0,0&amp;vpa=52&amp;vtp=1&amp;bbb=1"/>
          <p:cNvSpPr/>
          <p:nvPr/>
        </p:nvSpPr>
        <p:spPr>
          <a:xfrm>
            <a:off x="1078960" y="1024382"/>
            <a:ext cx="10683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registered</a:t>
            </a:r>
            <a:endParaRPr lang="en-US" altLang="zh-CN" dirty="0"/>
          </a:p>
        </p:txBody>
      </p:sp>
      <p:sp>
        <p:nvSpPr>
          <p:cNvPr id="4" name="QB_6_AS.95_1#975622d8f?vop=1&amp;pid=06ef74a13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句意为：2021年，这63处湿地总面积达37,300平方千米，比2019年登记的面积有所增加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。此处应用非谓语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形式作后置定语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，且register与the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size之间为逻辑上的被动关系，应用过去分词。故填registered。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6_1#d939ac996?vop=1&amp;pid=06ef74a13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97_1#d939ac996.blank?vop=1&amp;pid=06ef74a13&amp;color=0,0,0&amp;vpa=53&amp;vtp=1&amp;bbb=1"/>
          <p:cNvSpPr/>
          <p:nvPr/>
        </p:nvSpPr>
        <p:spPr>
          <a:xfrm>
            <a:off x="1040860" y="1037082"/>
            <a:ext cx="3444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endParaRPr lang="en-US" altLang="zh-CN" dirty="0"/>
          </a:p>
        </p:txBody>
      </p:sp>
      <p:sp>
        <p:nvSpPr>
          <p:cNvPr id="4" name="QB_6_AS.98_1#d939ac996?vop=1&amp;pid=06ef74a13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句意为：根据白皮书，它们是2,258种湿地植物和260种湿地鸟类的家园。固定短语be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的家园”。故填to。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9_1#4cc615395?vop=1&amp;pid=06ef74a13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3" name="QB_6_AN.100_1#4cc615395.blank?vop=1&amp;pid=06ef74a13&amp;color=0,0,0&amp;vpa=54&amp;vtp=1&amp;bbb=1"/>
          <p:cNvSpPr/>
          <p:nvPr/>
        </p:nvSpPr>
        <p:spPr>
          <a:xfrm>
            <a:off x="1053560" y="1037082"/>
            <a:ext cx="7762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threats</a:t>
            </a:r>
            <a:endParaRPr lang="en-US" altLang="zh-CN" dirty="0"/>
          </a:p>
        </p:txBody>
      </p:sp>
      <p:sp>
        <p:nvSpPr>
          <p:cNvPr id="4" name="QB_6_AS.101_1#4cc615395?vop=1&amp;pid=06ef74a13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句意为：尽管在保护方面取得了进展，但湿地仍面临着外来植物入侵、环境污染和过度放牧的威胁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。根据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语境可知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，“威胁”不止一种，且设空处前无限定词修饰，应用可数名词复数形式。故填threats。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ceced4be?pid=1c11081ef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单句填空</a:t>
            </a:r>
            <a:endParaRPr lang="en-US" altLang="zh-CN" sz="2200" dirty="0"/>
          </a:p>
        </p:txBody>
      </p:sp>
      <p:sp>
        <p:nvSpPr>
          <p:cNvPr id="3" name="C_5_BD#86aaf3cbc?pid=4ceced4be&amp;color=0,160,175&amp;vtp=1&amp;bbb=1"/>
          <p:cNvSpPr/>
          <p:nvPr/>
        </p:nvSpPr>
        <p:spPr>
          <a:xfrm>
            <a:off x="832104" y="1464373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词汇变形记</a:t>
            </a:r>
            <a:endParaRPr lang="en-US" altLang="zh-CN" sz="2200" dirty="0"/>
          </a:p>
        </p:txBody>
      </p:sp>
      <p:sp>
        <p:nvSpPr>
          <p:cNvPr id="4" name="QB_6_BD.1_1#d47bdfa45?vop=1&amp;pid=86aaf3cbc&amp;color=0,0,0&amp;vtp=1&amp;bbb=1"/>
          <p:cNvSpPr/>
          <p:nvPr/>
        </p:nvSpPr>
        <p:spPr>
          <a:xfrm>
            <a:off x="832104" y="180340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（park）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customers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conveniently.</a:t>
            </a:r>
            <a:endParaRPr lang="en-US" altLang="zh-CN" sz="1800" dirty="0"/>
          </a:p>
        </p:txBody>
      </p:sp>
      <p:sp>
        <p:nvSpPr>
          <p:cNvPr id="5" name="QB_6_AN.2_1#d47bdfa45.blank?vop=1&amp;pid=86aaf3cbc&amp;color=0,0,0&amp;vpa=1&amp;vtp=1&amp;bbb=1"/>
          <p:cNvSpPr/>
          <p:nvPr/>
        </p:nvSpPr>
        <p:spPr>
          <a:xfrm>
            <a:off x="3923760" y="1748790"/>
            <a:ext cx="8651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parking</a:t>
            </a:r>
            <a:endParaRPr lang="en-US" altLang="zh-CN" dirty="0"/>
          </a:p>
        </p:txBody>
      </p:sp>
      <p:sp>
        <p:nvSpPr>
          <p:cNvPr id="6" name="QB_6_AS.3_1#d47bdfa45?vop=1&amp;pid=86aaf3cbc&amp;color=0,0,0&amp;vtp=1&amp;bbb=1&amp;hb=1"/>
          <p:cNvSpPr/>
          <p:nvPr/>
        </p:nvSpPr>
        <p:spPr>
          <a:xfrm>
            <a:off x="832104" y="22148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句意为：这个新商场为顾客提供免费的停车场，方便他们购物。设空处作动词provides的宾语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，且其前有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free修饰，应用名词形式。故填parking。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2_1#275e874c0?vop=1&amp;pid=06ef74a13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3" name="QB_6_AN.103_1#275e874c0.blank?vop=1&amp;pid=06ef74a13&amp;color=0,0,0&amp;vpa=55&amp;vtp=1&amp;bbb=1"/>
          <p:cNvSpPr/>
          <p:nvPr/>
        </p:nvSpPr>
        <p:spPr>
          <a:xfrm>
            <a:off x="1078960" y="1037082"/>
            <a:ext cx="9540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boost</a:t>
            </a:r>
            <a:endParaRPr lang="en-US" altLang="zh-CN" dirty="0"/>
          </a:p>
        </p:txBody>
      </p:sp>
      <p:sp>
        <p:nvSpPr>
          <p:cNvPr id="4" name="QB_6_AS.104_1#275e874c0?vop=1&amp;pid=06ef74a13&amp;color=0,0,0&amp;vtp=1&amp;bbb=1&amp;hb=1"/>
          <p:cNvSpPr/>
          <p:nvPr/>
        </p:nvSpPr>
        <p:spPr>
          <a:xfrm>
            <a:off x="832104" y="149098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句意为：国家林业和草原局的一位官员表示：“毫无疑问，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中国的长期目标是加强对国际重要湿地的保护，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开展湿地生态修复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，加强外来物种的防控，提高湿地管理能力。”此处用不定式to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boost作表语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，表将来的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。故填to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boost。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5_1#9a5e80e28?vop=1&amp;pid=06ef74a13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3" name="QB_6_AN.106_1#9a5e80e28.blank?vop=1&amp;pid=06ef74a13&amp;color=0,0,0&amp;vpa=56&amp;vtp=1&amp;bbb=1"/>
          <p:cNvSpPr/>
          <p:nvPr/>
        </p:nvSpPr>
        <p:spPr>
          <a:xfrm>
            <a:off x="1040860" y="1037082"/>
            <a:ext cx="11445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restoration</a:t>
            </a:r>
            <a:endParaRPr lang="en-US" altLang="zh-CN" dirty="0"/>
          </a:p>
        </p:txBody>
      </p:sp>
      <p:sp>
        <p:nvSpPr>
          <p:cNvPr id="4" name="QB_6_AS.107_1#9a5e80e28?vop=1&amp;pid=06ef74a13&amp;color=0,0,0&amp;vtp=1&amp;bbb=1"/>
          <p:cNvSpPr/>
          <p:nvPr/>
        </p:nvSpPr>
        <p:spPr>
          <a:xfrm>
            <a:off x="832104" y="1485963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句意见上一题解析。设空处作carry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out的宾语，应用名词形式。故填restoration。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8_1#a953ecae1?vop=1&amp;pid=06ef74a13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3" name="QB_6_AN.109_1#a953ecae1.blank?vop=1&amp;pid=06ef74a13&amp;color=0,0,0&amp;vpa=57&amp;vtp=1&amp;bbb=1"/>
          <p:cNvSpPr/>
          <p:nvPr/>
        </p:nvSpPr>
        <p:spPr>
          <a:xfrm>
            <a:off x="1028160" y="1024382"/>
            <a:ext cx="8143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joining</a:t>
            </a:r>
            <a:endParaRPr lang="en-US" altLang="zh-CN" dirty="0"/>
          </a:p>
        </p:txBody>
      </p:sp>
      <p:sp>
        <p:nvSpPr>
          <p:cNvPr id="4" name="QB_6_AS.110_1#a953ecae1?vop=1&amp;pid=06ef74a13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句意为：2022年是中国加入《关于特别是作为水禽栖息地的国际重要湿地公约》30周年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。此处应用非谓语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形式作后置定语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，且join与China之间为逻辑上的主动关系，应用现在分词。故填joining。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1_1#cdb94a27e?vop=1&amp;pid=06ef74a13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3" name="QB_6_AN.112_1#cdb94a27e.blank?vop=1&amp;pid=06ef74a13&amp;color=0,0,0&amp;vpa=58&amp;vtp=1&amp;bbb=1"/>
          <p:cNvSpPr/>
          <p:nvPr/>
        </p:nvSpPr>
        <p:spPr>
          <a:xfrm>
            <a:off x="1078960" y="1037082"/>
            <a:ext cx="7254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which</a:t>
            </a:r>
            <a:endParaRPr lang="en-US" altLang="zh-CN" dirty="0"/>
          </a:p>
        </p:txBody>
      </p:sp>
      <p:sp>
        <p:nvSpPr>
          <p:cNvPr id="4" name="QB_6_AS.113_1#cdb94a27e?vop=1&amp;pid=06ef74a13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句意为：该公约于1975年生效，旨在为湿地栖息地保护的国际合作提供框架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。设空处引导非限制性定语从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，先行词The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convention指物，关系词在从句中作主语，应用which引导。故填which。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4_1#5f8cda7c3?vop=1&amp;pid=06ef74a13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endParaRPr lang="en-US" altLang="zh-CN" sz="1800" dirty="0"/>
          </a:p>
        </p:txBody>
      </p:sp>
      <p:sp>
        <p:nvSpPr>
          <p:cNvPr id="3" name="QB_6_AN.115_1#5f8cda7c3.blank?vop=1&amp;pid=06ef74a13&amp;color=0,0,0&amp;vpa=59&amp;vtp=1&amp;bbb=1"/>
          <p:cNvSpPr/>
          <p:nvPr/>
        </p:nvSpPr>
        <p:spPr>
          <a:xfrm>
            <a:off x="1167860" y="1024382"/>
            <a:ext cx="1220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particularly</a:t>
            </a:r>
            <a:endParaRPr lang="en-US" altLang="zh-CN" dirty="0"/>
          </a:p>
        </p:txBody>
      </p:sp>
      <p:sp>
        <p:nvSpPr>
          <p:cNvPr id="4" name="QB_6_AS.116_1#5f8cda7c3?vop=1&amp;pid=06ef74a13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句意为：在许多情况下，它们是水禽的自然栖息地，特别是跨境迁徙的鸟类。设空处应用副词作状语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particularly。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d09f2f96?pid=7ca809236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阅读理解A篇</a:t>
            </a:r>
            <a:endParaRPr lang="en-US" altLang="zh-CN" sz="2200" dirty="0"/>
          </a:p>
        </p:txBody>
      </p:sp>
      <p:sp>
        <p:nvSpPr>
          <p:cNvPr id="3" name="QM_5_BD.117_1#706d1917f?vop=1&amp;pid=6d09f2f96&amp;color=0,0,0&amp;vtp=1&amp;bbb=1&amp;hb=1"/>
          <p:cNvSpPr/>
          <p:nvPr/>
        </p:nvSpPr>
        <p:spPr>
          <a:xfrm>
            <a:off x="832104" y="1422400"/>
            <a:ext cx="10533888" cy="461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体裁：记叙文 | 主题：剩食交易 | 词数：约285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7分钟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[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陕西咸阳市实验中学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质检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]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Lucie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left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promising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waste.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zero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（编码）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knowledge,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marketing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funding.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dissatisfaction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rubbish—about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percent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global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production.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happens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chain,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specialised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expertise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agriculture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production.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focused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knew—the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bakeries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restaurants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grocery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typically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items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left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someone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connect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eaters,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instead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discount.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result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three-way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businesses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bonus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income,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consumers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exceptionally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cheap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meals,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redirected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landfills.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17_1#706d1917f?vop=1&amp;pid=6d09f2f96&amp;color=0,0,0&amp;vtp=1&amp;bbb=1&amp;hb=1"/>
          <p:cNvSpPr/>
          <p:nvPr/>
        </p:nvSpPr>
        <p:spPr>
          <a:xfrm>
            <a:off x="832104" y="1080000"/>
            <a:ext cx="10533888" cy="328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Basch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Norway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flyers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sign-up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sheets,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persuading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business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adopt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exist.“I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promised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simple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instead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putting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garbage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divide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bags,”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explained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office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Paris.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linked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like-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minded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Danish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professionals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knowledge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promoting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reality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named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Go”.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Today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largest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marketplace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leftover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operating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countries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hundred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million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registered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users.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certified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eco-friendly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company.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</a:t>
            </a:r>
            <a:endParaRPr lang="en-US" altLang="zh-CN" dirty="0"/>
          </a:p>
        </p:txBody>
      </p:sp>
      <p:sp>
        <p:nvSpPr>
          <p:cNvPr id="3" name="QM_5_EX.118_1#706d1917f?vop=1&amp;pid=6d09f2f96&amp;color=0,0,0&amp;vtp=1&amp;bbb=1&amp;hb=1"/>
          <p:cNvSpPr/>
          <p:nvPr/>
        </p:nvSpPr>
        <p:spPr>
          <a:xfrm>
            <a:off x="832104" y="438023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主要讲述了露西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巴施开发了一款名为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的应用程序以减少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食物浪费的故事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如今该应用程序已成为全球最大的剩余食物交易平台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19_1#a28b4e611?vop=1&amp;pid=706d1917f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Lucie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120_1#a28b4e611.bracket?vop=1&amp;pid=706d1917f&amp;color=0,0,0&amp;vpa=60&amp;vtp=1"/>
          <p:cNvSpPr/>
          <p:nvPr/>
        </p:nvSpPr>
        <p:spPr>
          <a:xfrm>
            <a:off x="74162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119_2#a28b4e611.choices?vop=1&amp;pid=706d1917f&amp;color=0,0,0&amp;vtp=1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launch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promising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career.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establish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chain.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address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severe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issue.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knowledge.</a:t>
            </a:r>
            <a:endParaRPr lang="en-US" altLang="zh-CN" sz="1800" dirty="0"/>
          </a:p>
        </p:txBody>
      </p:sp>
      <p:sp>
        <p:nvSpPr>
          <p:cNvPr id="5" name="QC_6_AS.121_1#a28b4e611?vop=1&amp;pid=706d1917f&amp;color=0,0,0&amp;vtp=1&amp;bbb=1&amp;hb=1"/>
          <p:cNvSpPr/>
          <p:nvPr/>
        </p:nvSpPr>
        <p:spPr>
          <a:xfrm>
            <a:off x="832104" y="2310765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细节理解题。根据第一段中的“What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dissatisfaction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rubbish—about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percent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global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production.”可知，露西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·巴施决心开发这款应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用程序是因为她对大量食物被浪费感到不满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，即想要解决严重的食物浪费问题。故选C项。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2_1#fd6eefa2a?vop=1&amp;pid=706d1917f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123_1#fd6eefa2a.bracket?vop=1&amp;pid=706d1917f&amp;color=0,0,0&amp;vpa=61&amp;vtp=1"/>
          <p:cNvSpPr/>
          <p:nvPr/>
        </p:nvSpPr>
        <p:spPr>
          <a:xfrm>
            <a:off x="40634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122_2#fd6eefa2a.choices?vop=1&amp;pid=706d1917f&amp;color=0,0,0&amp;vtp=1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Recycle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landfills.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business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bonus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income.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remains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available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needy.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Convince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discount.</a:t>
            </a:r>
            <a:endParaRPr lang="en-US" altLang="zh-CN" sz="1800" dirty="0"/>
          </a:p>
        </p:txBody>
      </p:sp>
      <p:sp>
        <p:nvSpPr>
          <p:cNvPr id="5" name="QC_6_AS.124_1#fd6eefa2a?vop=1&amp;pid=706d1917f&amp;color=0,0,0&amp;vtp=1&amp;bbb=1&amp;hb=1"/>
          <p:cNvSpPr/>
          <p:nvPr/>
        </p:nvSpPr>
        <p:spPr>
          <a:xfrm>
            <a:off x="832104" y="2310765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细节理解题。根据第二段中的“If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connect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eaters,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exceptionally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cheap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meals,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redirected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landfills.”可知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，巴施计划将商家剩余的食物提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供给有需求的人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5_1#f57d4a5df?vop=1&amp;pid=706d1917f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influence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business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owners?(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126_1#f57d4a5df.bracket?vop=1&amp;pid=706d1917f&amp;color=0,0,0&amp;vpa=62&amp;vtp=1"/>
          <p:cNvSpPr/>
          <p:nvPr/>
        </p:nvSpPr>
        <p:spPr>
          <a:xfrm>
            <a:off x="54985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125_2#f57d4a5df.choices?vop=1&amp;pid=706d1917f&amp;color=0,0,0&amp;vtp=1&amp;bbb=1"/>
          <p:cNvSpPr/>
          <p:nvPr/>
        </p:nvSpPr>
        <p:spPr>
          <a:xfrm>
            <a:off x="832104" y="1490980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persuading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flyers.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promising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financial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benefits.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bag.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requesting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left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food.</a:t>
            </a:r>
            <a:endParaRPr lang="en-US" altLang="zh-CN" sz="1800" dirty="0"/>
          </a:p>
        </p:txBody>
      </p:sp>
      <p:sp>
        <p:nvSpPr>
          <p:cNvPr id="5" name="QC_6_AS.127_1#f57d4a5df?vop=1&amp;pid=706d1917f&amp;color=0,0,0&amp;vtp=1&amp;bbb=1&amp;hb=1"/>
          <p:cNvSpPr/>
          <p:nvPr/>
        </p:nvSpPr>
        <p:spPr>
          <a:xfrm>
            <a:off x="832104" y="3141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细节理解题。根据第三段中的“I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promised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away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instead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putting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garbage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divide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bags”可知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，巴施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要求商家对剩余食物进行分类并装进不同的袋子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_1#776918eae?vop=1&amp;pid=86aaf3cbc&amp;color=0,0,0&amp;vtp=1&amp;bt=1&amp;bbb=1"/>
          <p:cNvSpPr/>
          <p:nvPr/>
        </p:nvSpPr>
        <p:spPr>
          <a:xfrm>
            <a:off x="832104" y="1078992"/>
            <a:ext cx="106187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sudden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（disappear）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behind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clouds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sky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seconds.</a:t>
            </a:r>
            <a:endParaRPr lang="en-US" altLang="zh-CN" sz="1800" dirty="0"/>
          </a:p>
        </p:txBody>
      </p:sp>
      <p:sp>
        <p:nvSpPr>
          <p:cNvPr id="3" name="QB_6_AN.5_1#776918eae.blank?vop=1&amp;pid=86aaf3cbc&amp;color=0,0,0&amp;vpa=2&amp;vtp=1&amp;bbb=1"/>
          <p:cNvSpPr/>
          <p:nvPr/>
        </p:nvSpPr>
        <p:spPr>
          <a:xfrm>
            <a:off x="2285460" y="1024382"/>
            <a:ext cx="1462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disappearance</a:t>
            </a:r>
            <a:endParaRPr lang="en-US" altLang="zh-CN" dirty="0"/>
          </a:p>
        </p:txBody>
      </p:sp>
      <p:sp>
        <p:nvSpPr>
          <p:cNvPr id="4" name="QB_6_AS.6_1#776918eae?vop=1&amp;pid=86aaf3cbc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句意为：太阳突然消失在云层后面，使天空在几秒钟内变暗了。此处位于定冠词The和介词of之间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，disappear的名词形式为disappearance。故填disappearance。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8_1#4c627e515?vop=1&amp;pid=706d1917f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text?(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129_1#4c627e515.bracket?vop=1&amp;pid=706d1917f&amp;color=0,0,0&amp;vpa=63&amp;vtp=1"/>
          <p:cNvSpPr/>
          <p:nvPr/>
        </p:nvSpPr>
        <p:spPr>
          <a:xfrm>
            <a:off x="49651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128_2#4c627e515.choices?vop=1&amp;pid=706d1917f&amp;color=0,0,0&amp;vtp=1&amp;bbb=1"/>
          <p:cNvSpPr/>
          <p:nvPr/>
        </p:nvSpPr>
        <p:spPr>
          <a:xfrm>
            <a:off x="832104" y="1490980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Consult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Experts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Discounted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Dominate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Market?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Basch's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Success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Empty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Leftover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endParaRPr lang="en-US" altLang="zh-CN" sz="1800" dirty="0"/>
          </a:p>
        </p:txBody>
      </p:sp>
      <p:sp>
        <p:nvSpPr>
          <p:cNvPr id="5" name="QC_6_AS.130_1#4c627e515?vop=1&amp;pid=706d1917f&amp;color=0,0,0&amp;vtp=1&amp;bbb=1&amp;hb=1"/>
          <p:cNvSpPr/>
          <p:nvPr/>
        </p:nvSpPr>
        <p:spPr>
          <a:xfrm>
            <a:off x="832104" y="314198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主旨大意题。纵览全文可知，本文主要讲述了露西·巴施开发“Too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”应用程序来减少食物浪费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的故事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，如今该应用程序已成为全球最大的剩余食物交易平台。D项（清空你剩下的食物？求助于“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Go”吧）既体现了该应用程序的功能，又契合文章主题，适合作本文标题。故选D项。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30_2#4c627e515?vop=1&amp;pid=706d1917f&amp;color=0,0,0&amp;mp=1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长难句分析</a:t>
            </a:r>
            <a:endParaRPr lang="en-US" altLang="zh-CN" sz="1800" dirty="0"/>
          </a:p>
        </p:txBody>
      </p:sp>
      <p:pic>
        <p:nvPicPr>
          <p:cNvPr id="3" name="QC_6_AS.130_3#4c627e515?vop=1&amp;pid=706d1917f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8176" y="1575046"/>
            <a:ext cx="9372600" cy="246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AS.130_4#4c627e515?vop=1&amp;pid=706d1917f&amp;color=0,0,0&amp;mp=1&amp;vtp=1&amp;bbb=1"/>
          <p:cNvSpPr/>
          <p:nvPr/>
        </p:nvSpPr>
        <p:spPr>
          <a:xfrm>
            <a:off x="832104" y="4178546"/>
            <a:ext cx="1085373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结果将是三方共赢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企业获得额外收入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消费者获得特别便宜的饭菜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食物从垃圾填埋场重新定向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87582bb0?pid=7ca809236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阅读理解B篇</a:t>
            </a:r>
            <a:endParaRPr lang="en-US" altLang="zh-CN" sz="2200" dirty="0"/>
          </a:p>
        </p:txBody>
      </p:sp>
      <p:sp>
        <p:nvSpPr>
          <p:cNvPr id="3" name="QM_5_BD.131_1#b14c0e1e0?vop=1&amp;pid=c87582bb0&amp;color=0,0,0&amp;vtp=1&amp;bbb=1&amp;hb=1"/>
          <p:cNvSpPr/>
          <p:nvPr/>
        </p:nvSpPr>
        <p:spPr>
          <a:xfrm>
            <a:off x="832104" y="1422400"/>
            <a:ext cx="10533888" cy="472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体裁：说明文 | 主题：去除微塑料的方法 | 词数：约330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8分钟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[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全国一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2025]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Microplastics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source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pollution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Earth—they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settled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deep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Himalayas,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inside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volcanic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rocks,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stomachs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seabirds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fallen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Antarctic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snow.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inside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humans.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suggests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simple,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cheap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measure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significantly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reduce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level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microplastics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（水龙头）: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boiling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filtering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（过滤）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published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Wednesday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Science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&amp;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Letters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boiling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minutes—then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filtering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cools—could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percent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microplastics.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Crucially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process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containing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calcium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carbonate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（碳酸钙）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plastics.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boiling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containing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milligrams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calcium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carbonate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almost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percent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plastics.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samples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milligrams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calcium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carbonate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31_1#b14c0e1e0?vop=1&amp;pid=c87582bb0&amp;color=0,0,0&amp;vtp=1&amp;bbb=1&amp;hb=1"/>
          <p:cNvSpPr/>
          <p:nvPr/>
        </p:nvSpPr>
        <p:spPr>
          <a:xfrm>
            <a:off x="832104" y="1080000"/>
            <a:ext cx="10533888" cy="436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boiling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reduced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level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plastics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25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percent.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Additionally,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include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types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plastics.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focused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types—polystyrene,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polyethylene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polypropylene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endParaRPr lang="en-US" altLang="zh-CN" sz="1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chemicals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previously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vinyl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chloride.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findings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potential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forward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reducing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microplastic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exposure—a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task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increasingly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difficult.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bottled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earlier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contains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1,000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microplastics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originally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thought.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microplastics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are—but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raised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concerns.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suggests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boiling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limit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intake. “The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demonstrated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microplastics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trapped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boiling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process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nice,”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Caroline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Gauchotte-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Lindsay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engineer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University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Glasgow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Scotland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involved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tells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Scientist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“We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upgrading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drinking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treatment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remove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microplastics.”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</a:t>
            </a:r>
            <a:endParaRPr lang="en-US" altLang="zh-CN" dirty="0"/>
          </a:p>
        </p:txBody>
      </p:sp>
      <p:sp>
        <p:nvSpPr>
          <p:cNvPr id="3" name="QM_5_EX.132_1#b14c0e1e0?vop=1&amp;pid=c87582bb0&amp;color=0,0,0&amp;vtp=1&amp;bbb=1&amp;hb=1"/>
          <p:cNvSpPr/>
          <p:nvPr/>
        </p:nvSpPr>
        <p:spPr>
          <a:xfrm>
            <a:off x="832104" y="5423790"/>
            <a:ext cx="10533888" cy="681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微塑料污染严重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新研究表明煮沸并在冷却后过滤自来水可大幅减少水中的微塑料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本文分析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了该方法可行的核心条件以及当前研究的局限性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并指出了其应用路径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33_1#43484822f?vop=1&amp;pid=b14c0e1e0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author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issue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paragraph?(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134_1#43484822f.bracket?vop=1&amp;pid=b14c0e1e0&amp;color=0,0,0&amp;vpa=64&amp;vtp=1"/>
          <p:cNvSpPr/>
          <p:nvPr/>
        </p:nvSpPr>
        <p:spPr>
          <a:xfrm>
            <a:off x="73527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133_2#43484822f.choices?vop=1&amp;pid=b14c0e1e0&amp;color=0,0,0&amp;vtp=1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quoting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expert.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defining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concept.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examples.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statistics.</a:t>
            </a:r>
            <a:endParaRPr lang="en-US" altLang="zh-CN" sz="1800" dirty="0"/>
          </a:p>
        </p:txBody>
      </p:sp>
      <p:sp>
        <p:nvSpPr>
          <p:cNvPr id="5" name="QC_6_AS.135_1#43484822f?vop=1&amp;pid=b14c0e1e0&amp;color=0,0,0&amp;vtp=1&amp;bbb=1&amp;hb=1"/>
          <p:cNvSpPr/>
          <p:nvPr/>
        </p:nvSpPr>
        <p:spPr>
          <a:xfrm>
            <a:off x="832104" y="2310765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推理判断题。首段通过列举“微塑料存在于深海、喜马拉雅山脉、火山岩、海鸟胃部、南极雪层及人体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”这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六个具体案例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，说明微塑料污染范围之广，属于典型的举例论证。故选C项。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36_1#22f9f077c?vop=1&amp;pid=b14c0e1e0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effectiveness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trapping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microplastics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137_1#22f9f077c.bracket?vop=1&amp;pid=b14c0e1e0&amp;color=0,0,0&amp;vpa=65&amp;vtp=1"/>
          <p:cNvSpPr/>
          <p:nvPr/>
        </p:nvSpPr>
        <p:spPr>
          <a:xfrm>
            <a:off x="8085234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BD.136_2#22f9f077c.choices?vop=1&amp;pid=b14c0e1e0&amp;color=0,0,0&amp;vtp=1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length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cooling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frequency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filtering.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type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plastic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water.</a:t>
            </a:r>
            <a:endParaRPr lang="en-US" altLang="zh-CN" sz="1800" dirty="0"/>
          </a:p>
        </p:txBody>
      </p:sp>
      <p:sp>
        <p:nvSpPr>
          <p:cNvPr id="5" name="QC_6_AS.138_1#22f9f077c?vop=1&amp;pid=b14c0e1e0&amp;color=0,0,0&amp;vtp=1&amp;bbb=1&amp;hb=1"/>
          <p:cNvSpPr/>
          <p:nvPr/>
        </p:nvSpPr>
        <p:spPr>
          <a:xfrm>
            <a:off x="832104" y="2310765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细节理解题。根据第三段首句中的this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process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containing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calcium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carbonate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plastics及下文呈现的对比数据（含300毫克碳酸钙的硬水煮沸后的塑料微粒去除率为90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%；而含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60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毫克碳酸钙的硬水煮沸后的塑料微粒去除率仅为25%）可知，水的硬度（碳酸钙含量）是核心变量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39_1#c05051ed7?vop=1&amp;pid=b14c0e1e0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author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illustrate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mentioning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bottled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140_1#c05051ed7.bracket?vop=1&amp;pid=b14c0e1e0&amp;color=0,0,0&amp;vpa=66&amp;vtp=1"/>
          <p:cNvSpPr/>
          <p:nvPr/>
        </p:nvSpPr>
        <p:spPr>
          <a:xfrm>
            <a:off x="9460960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139_2#c05051ed7.choices?vop=1&amp;pid=b14c0e1e0&amp;color=0,0,0&amp;vtp=1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plastic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recycling.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severity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microplastic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problem.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danger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overusing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difficulty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treating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polluted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water.</a:t>
            </a:r>
            <a:endParaRPr lang="en-US" altLang="zh-CN" sz="1800" dirty="0"/>
          </a:p>
        </p:txBody>
      </p:sp>
      <p:sp>
        <p:nvSpPr>
          <p:cNvPr id="5" name="QC_6_AS.141_1#c05051ed7?vop=1&amp;pid=b14c0e1e0&amp;color=0,0,0&amp;vtp=1&amp;bbb=1&amp;hb=1"/>
          <p:cNvSpPr/>
          <p:nvPr/>
        </p:nvSpPr>
        <p:spPr>
          <a:xfrm>
            <a:off x="832104" y="2310765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推理判断题。第四段首先指出“减少微塑料暴露越来越难”，接着用瓶装水案例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（其微塑料含量比之前预期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10—1,000倍）佐证问题的严峻性，由此可知，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作者提及瓶装水旨在强调微塑料污染问题的严重性。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42_1#04f0b06ed?vop=1&amp;pid=b14c0e1e0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Gauchotte-Lindsay's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suggestion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143_1#04f0b06ed.bracket?vop=1&amp;pid=b14c0e1e0&amp;color=0,0,0&amp;vpa=67&amp;vtp=1"/>
          <p:cNvSpPr/>
          <p:nvPr/>
        </p:nvSpPr>
        <p:spPr>
          <a:xfrm>
            <a:off x="5819235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142_2#04f0b06ed.choices?vop=1&amp;pid=b14c0e1e0&amp;color=0,0,0&amp;vtp=1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Choice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methods.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Possible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direction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further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involve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researchers.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Potential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application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findings.</a:t>
            </a:r>
            <a:endParaRPr lang="en-US" altLang="zh-CN" sz="1800" dirty="0"/>
          </a:p>
        </p:txBody>
      </p:sp>
      <p:sp>
        <p:nvSpPr>
          <p:cNvPr id="5" name="QC_6_AS.144_1#04f0b06ed?vop=1&amp;pid=b14c0e1e0&amp;color=0,0,0&amp;vtp=1&amp;bbb=1&amp;hb=1"/>
          <p:cNvSpPr/>
          <p:nvPr/>
        </p:nvSpPr>
        <p:spPr>
          <a:xfrm>
            <a:off x="832104" y="2310765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推理判断题。根据末段最后一句高乔特-林赛提出的“We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upgrading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drinking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treatment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microplastics.”及前文她对研究的肯定可知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，她主张推广该研究成果的实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际应用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。D项“Potential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application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findings.”表示“研究发现的潜在应用”，符合高乔特-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林赛的建议。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44_2#04f0b06ed?vop=1&amp;pid=b14c0e1e0&amp;color=0,0,0&amp;mp=1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长难句分析</a:t>
            </a:r>
            <a:endParaRPr lang="en-US" altLang="zh-CN" sz="1800" dirty="0"/>
          </a:p>
        </p:txBody>
      </p:sp>
      <p:pic>
        <p:nvPicPr>
          <p:cNvPr id="3" name="QC_6_AS.144_3#04f0b06ed?vop=1&amp;pid=b14c0e1e0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6976" y="1575046"/>
            <a:ext cx="5715000" cy="320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AS.144_4#04f0b06ed?vop=1&amp;pid=b14c0e1e0&amp;color=0,0,0&amp;mp=1&amp;vtp=1&amp;bbb=1&amp;hb=1"/>
          <p:cNvSpPr/>
          <p:nvPr/>
        </p:nvSpPr>
        <p:spPr>
          <a:xfrm>
            <a:off x="832104" y="4915146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在周三发表于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环境科学与技术快报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的一项研究中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中国研究人员发现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将自来水仅煮沸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分钟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接着冷却后过滤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就可去除水中至少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80%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的微塑料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30f4fae1?pid=7ca809236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完形填空</a:t>
            </a:r>
            <a:endParaRPr lang="en-US" altLang="zh-CN" sz="2200" dirty="0"/>
          </a:p>
        </p:txBody>
      </p:sp>
      <p:sp>
        <p:nvSpPr>
          <p:cNvPr id="3" name="QM_5_BD.145_1#58287ba3a?vop=1&amp;pid=430f4fae1&amp;color=0,0,0&amp;vtp=1&amp;bbb=1&amp;hb=1"/>
          <p:cNvSpPr/>
          <p:nvPr/>
        </p:nvSpPr>
        <p:spPr>
          <a:xfrm>
            <a:off x="832104" y="1422400"/>
            <a:ext cx="10533888" cy="472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体裁：新闻报道 | 主题：骑行阻止气候变化 | 词数：约337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13分钟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[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甘肃多校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期末联考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]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Dorothee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Hildebrandt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cycled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Sweden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Egypt's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resort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Sheikh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deliver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message: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climate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climate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pink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e-bike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cycled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countries,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8,830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kilometres,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averaging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kilometres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Born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Kassel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central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Germany,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Hildebrandt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bicycle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stopped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cycling.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1978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husband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Sweden,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cleaner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trained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elderly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disabilities.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retired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ago.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biking,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media,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grandchildren,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“Biking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Peace.”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hometown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Katrineholm,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north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Stockholm,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Swedish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capital,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Grandmas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Future”,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raising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public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awareness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climate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_1#de1a66bb7?vop=1&amp;pid=86aaf3cbc&amp;color=0,0,0&amp;vtp=1&amp;bt=1&amp;bbb=1&amp;hb=1"/>
          <p:cNvSpPr/>
          <p:nvPr/>
        </p:nvSpPr>
        <p:spPr>
          <a:xfrm>
            <a:off x="832104" y="1078992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shopping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（convenient）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stores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6_AN.8_1#de1a66bb7.blank?vop=1&amp;pid=86aaf3cbc&amp;color=0,0,0&amp;vpa=3&amp;vtp=1&amp;bbb=1"/>
          <p:cNvSpPr/>
          <p:nvPr/>
        </p:nvSpPr>
        <p:spPr>
          <a:xfrm>
            <a:off x="4012660" y="1048512"/>
            <a:ext cx="13096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convenience</a:t>
            </a:r>
            <a:endParaRPr lang="en-US" altLang="zh-CN" dirty="0"/>
          </a:p>
        </p:txBody>
      </p:sp>
      <p:sp>
        <p:nvSpPr>
          <p:cNvPr id="4" name="QB_6_AS.9_1#de1a66bb7?vop=1&amp;pid=86aaf3cbc&amp;color=0,0,0&amp;vtp=1&amp;bbb=1&amp;hb=1"/>
          <p:cNvSpPr/>
          <p:nvPr/>
        </p:nvSpPr>
        <p:spPr>
          <a:xfrm>
            <a:off x="832104" y="190519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句意为：网上购物给太忙而无法去商店的人带来了极大的便利。动词brings后接名词作宾语，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convenient的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名词形式为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convenience，表示“便利”。故填convenience。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45_1#58287ba3a?vop=1&amp;pid=430f4fae1&amp;color=0,0,0&amp;vtp=1&amp;bbb=1&amp;hb=1"/>
          <p:cNvSpPr/>
          <p:nvPr/>
        </p:nvSpPr>
        <p:spPr>
          <a:xfrm>
            <a:off x="832104" y="1079999"/>
            <a:ext cx="10533888" cy="4359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Talking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trip,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Hildebrandt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public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awareness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leaders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annual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Climate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Conference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COP27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climate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Greenhouse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emissions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continue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amount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gases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almost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halved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2030,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temperature-limiting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Agreement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2015.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Since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arrival,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Hildebrandt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e-bike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COP27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meeting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staying,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kilometres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hall,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centre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meeting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attending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events.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Hildebrandt's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thousands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received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feedback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followers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Hildebrandt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confident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message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across.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there's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a（n）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</a:t>
            </a:r>
            <a:r>
              <a:rPr lang="en-US" altLang="zh-CN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#11</a:t>
            </a:r>
            <a:endParaRPr lang="en-US" altLang="zh-CN" dirty="0"/>
          </a:p>
        </p:txBody>
      </p:sp>
      <p:sp>
        <p:nvSpPr>
          <p:cNvPr id="3" name="QM_5_EX.146_1#58287ba3a?vop=1&amp;pid=430f4fae1&amp;color=0,0,0&amp;vtp=1&amp;bbb=1&amp;hb=1"/>
          <p:cNvSpPr/>
          <p:nvPr/>
        </p:nvSpPr>
        <p:spPr>
          <a:xfrm>
            <a:off x="832104" y="5400295"/>
            <a:ext cx="10533888" cy="681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本文是一篇新闻报道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主要介绍了气候活动家多萝特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希尔德布兰特通过骑行呼吁阻止气候变化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的事迹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47_1#f58874059.choices?vop=1&amp;pid=58287ba3a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79495" algn="l"/>
                <a:tab pos="5965190" algn="l"/>
                <a:tab pos="8312785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sharing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covering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driving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endParaRPr lang="en-US" altLang="zh-CN" sz="1800" dirty="0"/>
          </a:p>
        </p:txBody>
      </p:sp>
      <p:sp>
        <p:nvSpPr>
          <p:cNvPr id="3" name="QC_6_AN.148_1#f58874059.bracket?vop=1&amp;pid=58287ba3a&amp;color=0,0,0&amp;vpa=68&amp;vtp=1"/>
          <p:cNvSpPr/>
          <p:nvPr/>
        </p:nvSpPr>
        <p:spPr>
          <a:xfrm>
            <a:off x="1244060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AS.149_1#f58874059?vop=1&amp;pid=58287ba3a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句意为：她骑自行车穿越了17个国家，行驶了约8,830千米，平均每天约80千米。根据上文She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cycled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countries和下文some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8,830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kilometres可知，此处指行驶的路程，cover符合语境。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share意为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分享”；cover意为“行走（一段路程）”；drive意为“开车”；make意为“制作”。故选B项。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50_1#e0d89d37d.choices?vop=1&amp;pid=58287ba3a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79495" algn="l"/>
                <a:tab pos="5965190" algn="l"/>
                <a:tab pos="8312785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never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yet</a:t>
            </a:r>
            <a:endParaRPr lang="en-US" altLang="zh-CN" sz="1800" dirty="0"/>
          </a:p>
        </p:txBody>
      </p:sp>
      <p:sp>
        <p:nvSpPr>
          <p:cNvPr id="3" name="QC_6_AN.151_1#e0d89d37d.bracket?vop=1&amp;pid=58287ba3a&amp;color=0,0,0&amp;vpa=69&amp;vtp=1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AS.152_1#e0d89d37d?vop=1&amp;pid=58287ba3a&amp;color=0,0,0&amp;vtp=1&amp;bbb=1&amp;hb=1"/>
          <p:cNvSpPr/>
          <p:nvPr/>
        </p:nvSpPr>
        <p:spPr>
          <a:xfrm>
            <a:off x="832104" y="1490980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希尔德布兰特说，她10岁时得到了第一辆自行车，此后便从未停止过骑行。根据上文“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climate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pink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e-bike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months.She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cycled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countries”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，希尔德布兰特在10岁时得到了第一辆自行车，并且从未停止过骑行。never意为“从未”；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ever意为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曾经”；still意为“仍然”；yet意为“还”。故选A项。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53_1#af2641b17.choices?vop=1&amp;pid=58287ba3a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79495" algn="l"/>
                <a:tab pos="5965190" algn="l"/>
                <a:tab pos="8312785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replies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chooses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records</a:t>
            </a:r>
            <a:endParaRPr lang="en-US" altLang="zh-CN" sz="1800" dirty="0"/>
          </a:p>
        </p:txBody>
      </p:sp>
      <p:sp>
        <p:nvSpPr>
          <p:cNvPr id="3" name="QC_6_AN.154_1#af2641b17.bracket?vop=1&amp;pid=58287ba3a&amp;color=0,0,0&amp;vpa=70&amp;vtp=1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AS.155_1#af2641b17?vop=1&amp;pid=58287ba3a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句意为：她说，她在社交媒体上记录她的活动和骑行，都是为了她的两个孙子。根据下文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Hildebrandt's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posts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thousands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of可知，她在社交媒体上应该是记录自己的活动。reply意为“回复”；face意为“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面对”；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choose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意为“选择”；record意为“记录”。故选D项。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56_1#e124a03ae.choices?vop=1&amp;pid=58287ba3a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79495" algn="l"/>
                <a:tab pos="5965190" algn="l"/>
                <a:tab pos="8312785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writes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speaks</a:t>
            </a:r>
            <a:endParaRPr lang="en-US" altLang="zh-CN" sz="1800" dirty="0"/>
          </a:p>
        </p:txBody>
      </p:sp>
      <p:sp>
        <p:nvSpPr>
          <p:cNvPr id="3" name="QC_6_AN.157_1#e124a03ae.bracket?vop=1&amp;pid=58287ba3a&amp;color=0,0,0&amp;vpa=71&amp;vtp=1"/>
          <p:cNvSpPr/>
          <p:nvPr/>
        </p:nvSpPr>
        <p:spPr>
          <a:xfrm>
            <a:off x="1244060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AS.158_1#e124a03ae?vop=1&amp;pid=58287ba3a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句意为：她自行车上的一个牌子上写着:“为未来与和平骑行”。根据下文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“Biking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Peace.”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，此处表示牌子上写着标语。appear意为“出现”；read意为“写着”；write意为“书写”；speak意为“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说”。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59_1#e8dd84278.choices?vop=1&amp;pid=58287ba3a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79495" algn="l"/>
                <a:tab pos="5965190" algn="l"/>
                <a:tab pos="8312785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focuses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applies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heads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points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endParaRPr lang="en-US" altLang="zh-CN" sz="1800" dirty="0"/>
          </a:p>
        </p:txBody>
      </p:sp>
      <p:sp>
        <p:nvSpPr>
          <p:cNvPr id="3" name="QC_6_AN.160_1#e8dd84278.bracket?vop=1&amp;pid=58287ba3a&amp;color=0,0,0&amp;vpa=72&amp;vtp=1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AS.161_1#e8dd84278?vop=1&amp;pid=58287ba3a&amp;color=0,0,0&amp;vtp=1&amp;bbb=1&amp;hb=1"/>
          <p:cNvSpPr/>
          <p:nvPr/>
        </p:nvSpPr>
        <p:spPr>
          <a:xfrm>
            <a:off x="832104" y="1490980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句意为：就在瑞典首都斯德哥尔摩以北的家乡卡特琳娜霍尔姆，她是“未来奶奶”组织的一员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，该组织专注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于提高公众对气候变化的认识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。根据下文raising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public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awareness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climate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，该组织的宗旨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是专注提高公众对气候变化的意识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。focus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on意为“专注于”；apply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to意为“适用于”；head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for意为“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前往”；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point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at意为“指向”。故选A项。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62_1#37bd7523c.choices?vop=1&amp;pid=58287ba3a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79495" algn="l"/>
                <a:tab pos="5965190" algn="l"/>
                <a:tab pos="8312785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problem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task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rule</a:t>
            </a:r>
            <a:endParaRPr lang="en-US" altLang="zh-CN" sz="1800" dirty="0"/>
          </a:p>
        </p:txBody>
      </p:sp>
      <p:sp>
        <p:nvSpPr>
          <p:cNvPr id="3" name="QC_6_AN.163_1#37bd7523c.bracket?vop=1&amp;pid=58287ba3a&amp;color=0,0,0&amp;vpa=73&amp;vtp=1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AS.164_1#37bd7523c?vop=1&amp;pid=58287ba3a&amp;color=0,0,0&amp;vtp=1&amp;bbb=1&amp;hb=1"/>
          <p:cNvSpPr/>
          <p:nvPr/>
        </p:nvSpPr>
        <p:spPr>
          <a:xfrm>
            <a:off x="832104" y="1490980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句意为：谈到这次旅行，希尔德布兰特说，她的任务是提高公众意识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，并建议一年一度的联合国气候变化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（即第27届联合国气候变化大会）上的世界领导人采取强有力的措施来阻止气候变化。根据下文is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raise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public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awareness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leaders可知，她的任务是提高公众意识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，并给世界各国领导人提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供建议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。case意为“案例”；problem意为“问题”；task意为“任务”；rule意为“规则”。故选C项。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65_1#dd4f90c86.choices?vop=1&amp;pid=58287ba3a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79495" algn="l"/>
                <a:tab pos="5965190" algn="l"/>
                <a:tab pos="8312785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simple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small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strong</a:t>
            </a:r>
            <a:endParaRPr lang="en-US" altLang="zh-CN" sz="1800" dirty="0"/>
          </a:p>
        </p:txBody>
      </p:sp>
      <p:sp>
        <p:nvSpPr>
          <p:cNvPr id="3" name="QC_6_AN.166_1#dd4f90c86.bracket?vop=1&amp;pid=58287ba3a&amp;color=0,0,0&amp;vpa=74&amp;vtp=1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AS.167_1#dd4f90c86?vop=1&amp;pid=58287ba3a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句意见上一题解析。根据下文steps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climate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change可知，阻止气候变化需要强有力的措施。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bad意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“坏的”；simple意为“简单的”；small意为“小的”；strong意为“强有力的”。故选D项。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68_1#413563355.choices?vop=1&amp;pid=58287ba3a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79495" algn="l"/>
                <a:tab pos="5965190" algn="l"/>
                <a:tab pos="8312785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rise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offer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</a:t>
            </a:r>
            <a:endParaRPr lang="en-US" altLang="zh-CN" sz="1800" dirty="0"/>
          </a:p>
        </p:txBody>
      </p:sp>
      <p:sp>
        <p:nvSpPr>
          <p:cNvPr id="3" name="QC_6_AN.169_1#413563355.bracket?vop=1&amp;pid=58287ba3a&amp;color=0,0,0&amp;vpa=75&amp;vtp=1"/>
          <p:cNvSpPr/>
          <p:nvPr/>
        </p:nvSpPr>
        <p:spPr>
          <a:xfrm>
            <a:off x="1244060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AS.170_1#413563355?vop=1&amp;pid=58287ba3a&amp;color=0,0,0&amp;vtp=1&amp;bbb=1&amp;hb=1"/>
          <p:cNvSpPr/>
          <p:nvPr/>
        </p:nvSpPr>
        <p:spPr>
          <a:xfrm>
            <a:off x="832104" y="1490980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句意为：温室气体排放继续上升，科学家表示，到2030年，气体排放量几乎需要减半，才能实现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2015年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巴黎协定》的温控目标。根据语境和下文scientists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amount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gases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halved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2030可知，温室气体排放的情况在恶化，即继续上升。act意为“行动”；rise意为“上升”；offer意为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“提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供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”；improve意为“改善”。故选B项。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71_1#b97903f39.choices?vop=1&amp;pid=58287ba3a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79495" algn="l"/>
                <a:tab pos="5965190" algn="l"/>
                <a:tab pos="8312785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produce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meet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keep</a:t>
            </a:r>
            <a:endParaRPr lang="en-US" altLang="zh-CN" sz="1800" dirty="0"/>
          </a:p>
        </p:txBody>
      </p:sp>
      <p:sp>
        <p:nvSpPr>
          <p:cNvPr id="3" name="QC_6_AN.172_1#b97903f39.bracket?vop=1&amp;pid=58287ba3a&amp;color=0,0,0&amp;vpa=76&amp;vtp=1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AS.173_1#b97903f39?vop=1&amp;pid=58287ba3a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句意见上一题解析。根据下文the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temperature-limiting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goals可知，此处指的是实现温控目标，meet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意为“实现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目标”，符合语境。set意为“设定”；produce意为“生产”；meet意为“实现，达到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”；keep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“保持”。故选C项。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_1#8037ca9e1?vop=1&amp;pid=86aaf3cbc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summer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（cycle）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rides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earlier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avoid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midday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sun.</a:t>
            </a:r>
            <a:endParaRPr lang="en-US" altLang="zh-CN" sz="1800" dirty="0"/>
          </a:p>
        </p:txBody>
      </p:sp>
      <p:sp>
        <p:nvSpPr>
          <p:cNvPr id="3" name="QB_6_AN.11_1#8037ca9e1.blank?vop=1&amp;pid=86aaf3cbc&amp;color=0,0,0&amp;vpa=4&amp;vtp=1&amp;bbb=1"/>
          <p:cNvSpPr/>
          <p:nvPr/>
        </p:nvSpPr>
        <p:spPr>
          <a:xfrm>
            <a:off x="3307810" y="1024382"/>
            <a:ext cx="8524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cyclists</a:t>
            </a:r>
            <a:endParaRPr lang="en-US" altLang="zh-CN" dirty="0"/>
          </a:p>
        </p:txBody>
      </p:sp>
      <p:sp>
        <p:nvSpPr>
          <p:cNvPr id="4" name="QB_6_AS.12_1#8037ca9e1?vop=1&amp;pid=86aaf3cbc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句意为：在炎热的夏天，骑行者会更早开始骑行，以避开正午的烈日。此处作主语，表示“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骑自行车的人”，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应用名词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cyclist；且根据句意和设空处后的their可知，此处应用其复数形式。故填cyclists。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74_1#d4c1f6b21.choices?vop=1&amp;pid=58287ba3a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79495" algn="l"/>
                <a:tab pos="5965190" algn="l"/>
                <a:tab pos="8312785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tiring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fearful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usual</a:t>
            </a:r>
            <a:endParaRPr lang="en-US" altLang="zh-CN" sz="1800" dirty="0"/>
          </a:p>
        </p:txBody>
      </p:sp>
      <p:sp>
        <p:nvSpPr>
          <p:cNvPr id="3" name="QC_6_AN.175_1#d4c1f6b21.bracket?vop=1&amp;pid=58287ba3a&amp;color=0,0,0&amp;vpa=77&amp;vtp=1"/>
          <p:cNvSpPr/>
          <p:nvPr/>
        </p:nvSpPr>
        <p:spPr>
          <a:xfrm>
            <a:off x="13583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AS.176_1#d4c1f6b21?vop=1&amp;pid=58287ba3a&amp;color=0,0,0&amp;vtp=1&amp;bbb=1&amp;hb=1"/>
          <p:cNvSpPr/>
          <p:nvPr/>
        </p:nvSpPr>
        <p:spPr>
          <a:xfrm>
            <a:off x="832104" y="1490980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句意为：自抵达以来，希尔德布兰特和她的电动自行车已经成为第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27届联合国气候变化大会上的一个常见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景象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。根据下文“to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centre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meeting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attending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events”可知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，她每天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骑行到市中心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，会见其他活动人士并参加活动，由此可知，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她和自行车成了大会上的一个常见景象。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tiring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意为“令人疲倦的”；difficult意为“困难的”；fearful意为“可怕的”；usual意为“常见的”。故选D项。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77_1#f4ab4f53a.choices?vop=1&amp;pid=58287ba3a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79495" algn="l"/>
                <a:tab pos="5965190" algn="l"/>
                <a:tab pos="8312785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rides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returns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flies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walks</a:t>
            </a:r>
            <a:endParaRPr lang="en-US" altLang="zh-CN" sz="1800" dirty="0"/>
          </a:p>
        </p:txBody>
      </p:sp>
      <p:sp>
        <p:nvSpPr>
          <p:cNvPr id="3" name="QC_6_AN.178_1#f4ab4f53a.bracket?vop=1&amp;pid=58287ba3a&amp;color=0,0,0&amp;vpa=78&amp;vtp=1"/>
          <p:cNvSpPr/>
          <p:nvPr/>
        </p:nvSpPr>
        <p:spPr>
          <a:xfrm>
            <a:off x="1349851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AS.179_1#f4ab4f53a?vop=1&amp;pid=58287ba3a&amp;color=0,0,0&amp;vtp=1&amp;bbb=1&amp;hb=1"/>
          <p:cNvSpPr/>
          <p:nvPr/>
        </p:nvSpPr>
        <p:spPr>
          <a:xfrm>
            <a:off x="832104" y="1490980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句意为：从她所住的离礼堂约15千米的一个朋友家，她每天骑行到市中心，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会见其他活动人士并参加活动。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“Since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arrival,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Hildebrandt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e-bike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COP27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meeting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.”可知，她每天骑车去市中心。ride意为“骑行”；return意为“返回”；fly意为“飞”；walk意为“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步行”。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80_1#82832b487.choices?vop=1&amp;pid=58287ba3a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79495" algn="l"/>
                <a:tab pos="5965190" algn="l"/>
                <a:tab pos="8312785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tourists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requests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letters</a:t>
            </a:r>
            <a:endParaRPr lang="en-US" altLang="zh-CN" sz="1800" dirty="0"/>
          </a:p>
        </p:txBody>
      </p:sp>
      <p:sp>
        <p:nvSpPr>
          <p:cNvPr id="3" name="QC_6_AN.181_1#82832b487.bracket?vop=1&amp;pid=58287ba3a&amp;color=0,0,0&amp;vpa=79&amp;vtp=1"/>
          <p:cNvSpPr/>
          <p:nvPr/>
        </p:nvSpPr>
        <p:spPr>
          <a:xfrm>
            <a:off x="1358360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AS.182_1#82832b487?vop=1&amp;pid=58287ba3a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句意为：希尔德布兰特的帖子获得了数千次浏览量，她说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，她从关注者和沿途遇到的人那里都收到了积极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的反馈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。根据常识和上文Hildebrandt's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posts可知，社交媒体帖子应该是被人浏览的，所以此处应是指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览量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”。tourist意为“游客”；view意为“浏览量”；request意为“请求”；letter意为“信件”。故选B项。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83_1#19f680eda.choices?vop=1&amp;pid=58287ba3a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79495" algn="l"/>
                <a:tab pos="5965190" algn="l"/>
                <a:tab pos="8312785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positive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crazy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terrible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boring</a:t>
            </a:r>
            <a:endParaRPr lang="en-US" altLang="zh-CN" sz="1800" dirty="0"/>
          </a:p>
        </p:txBody>
      </p:sp>
      <p:sp>
        <p:nvSpPr>
          <p:cNvPr id="3" name="QC_6_AN.184_1#19f680eda.bracket?vop=1&amp;pid=58287ba3a&amp;color=0,0,0&amp;vpa=80&amp;vtp=1"/>
          <p:cNvSpPr/>
          <p:nvPr/>
        </p:nvSpPr>
        <p:spPr>
          <a:xfrm>
            <a:off x="13583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AS.185_1#19f680eda?vop=1&amp;pid=58287ba3a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句意见上一题解析。根据上文Hildebrandt's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thousands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____可知，帖子很受欢迎，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由此可推知，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反馈应该是积极的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。positive意为“积极的”；crazy意为“疯狂的”；terrible意为“可怕的”；boring意为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“无聊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86_1#10d4458be.choices?vop=1&amp;pid=58287ba3a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79495" algn="l"/>
                <a:tab pos="5965190" algn="l"/>
                <a:tab pos="8312785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decisions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situations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challenges</a:t>
            </a:r>
            <a:endParaRPr lang="en-US" altLang="zh-CN" sz="1800" dirty="0"/>
          </a:p>
        </p:txBody>
      </p:sp>
      <p:sp>
        <p:nvSpPr>
          <p:cNvPr id="3" name="QC_6_AN.187_1#10d4458be.bracket?vop=1&amp;pid=58287ba3a&amp;color=0,0,0&amp;vpa=81&amp;vtp=1"/>
          <p:cNvSpPr/>
          <p:nvPr/>
        </p:nvSpPr>
        <p:spPr>
          <a:xfrm>
            <a:off x="13583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AS.188_1#10d4458be?vop=1&amp;pid=58287ba3a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句意为：即使面对许多挑战，希尔德布兰特仍然有信心能够传达她的信息。根据语境和下文Hildebrandt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confident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message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across可推知，上下文之间应是转折关系。goal意为“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目标”；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decision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意为“决定”；situation意为“情况”；challenge意为“挑战”。故选D项。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89_1#8e35e63fd.choices?vop=1&amp;pid=58287ba3a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3579495" algn="l"/>
                <a:tab pos="5965190" algn="l"/>
                <a:tab pos="8312785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check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guide</a:t>
            </a:r>
            <a:endParaRPr lang="en-US" altLang="zh-CN" sz="1800" dirty="0"/>
          </a:p>
        </p:txBody>
      </p:sp>
      <p:sp>
        <p:nvSpPr>
          <p:cNvPr id="3" name="QC_6_AN.190_1#8e35e63fd.bracket?vop=1&amp;pid=58287ba3a&amp;color=0,0,0&amp;vpa=82&amp;vtp=1"/>
          <p:cNvSpPr/>
          <p:nvPr/>
        </p:nvSpPr>
        <p:spPr>
          <a:xfrm>
            <a:off x="13583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AS.191_1#8e35e63fd?vop=1&amp;pid=58287ba3a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句意为：她想表明，如果有意志，你就能做到。根据下文you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it可知，要想做成事情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，你需要有意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志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。check意为“检查”；end意为“结束”；will意为“意志”；guide意为“指南”。故选C项。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3_1#2b419a659?vop=1&amp;pid=86aaf3cbc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（able）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emergency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situations.</a:t>
            </a:r>
            <a:endParaRPr lang="en-US" altLang="zh-CN" sz="1800" dirty="0"/>
          </a:p>
        </p:txBody>
      </p:sp>
      <p:sp>
        <p:nvSpPr>
          <p:cNvPr id="3" name="QB_6_AN.14_1#2b419a659.blank?vop=1&amp;pid=86aaf3cbc&amp;color=0,0,0&amp;vpa=5&amp;vtp=1&amp;bbb=1"/>
          <p:cNvSpPr/>
          <p:nvPr/>
        </p:nvSpPr>
        <p:spPr>
          <a:xfrm>
            <a:off x="3885660" y="1037082"/>
            <a:ext cx="7635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enable</a:t>
            </a:r>
            <a:endParaRPr lang="en-US" altLang="zh-CN" dirty="0"/>
          </a:p>
        </p:txBody>
      </p:sp>
      <p:sp>
        <p:nvSpPr>
          <p:cNvPr id="4" name="QB_6_AS.15_1#2b419a659?vop=1&amp;pid=86aaf3cbc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句意为：学习基本的急救（知识）能让你在紧急情况下帮助他人。情态动词can后接动词原形，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able的动词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形式为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enable，意为“使能够”，enable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sth为固定搭配。故填enable。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6_1#91151c4f8?vop=1&amp;pid=86aaf3cbc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agency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recommended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several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popular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（destination）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summer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vacations.</a:t>
            </a:r>
            <a:endParaRPr lang="en-US" altLang="zh-CN" sz="1800" dirty="0"/>
          </a:p>
        </p:txBody>
      </p:sp>
      <p:sp>
        <p:nvSpPr>
          <p:cNvPr id="3" name="QB_6_AN.17_1#91151c4f8.blank?vop=1&amp;pid=86aaf3cbc&amp;color=0,0,0&amp;vpa=6&amp;vtp=1&amp;bbb=1"/>
          <p:cNvSpPr/>
          <p:nvPr/>
        </p:nvSpPr>
        <p:spPr>
          <a:xfrm>
            <a:off x="5892260" y="1037082"/>
            <a:ext cx="12588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destinations</a:t>
            </a:r>
            <a:endParaRPr lang="en-US" altLang="zh-CN" dirty="0"/>
          </a:p>
        </p:txBody>
      </p:sp>
      <p:sp>
        <p:nvSpPr>
          <p:cNvPr id="4" name="QB_6_AS.18_1#91151c4f8?vop=1&amp;pid=86aaf3cbc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句意为：旅行社推荐了几个受欢迎的暑期度假目的地。several（几个）后接可数名词复数，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destination意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“目的地”，复数形式为destinations。故填destinations。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1e7e09fc?pid=4ceced4be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动词进阶练</a:t>
            </a:r>
            <a:endParaRPr lang="en-US" altLang="zh-CN" sz="2200" dirty="0"/>
          </a:p>
        </p:txBody>
      </p:sp>
      <p:sp>
        <p:nvSpPr>
          <p:cNvPr id="3" name="QB_6_BD.19_1#909bc1c49?vop=1&amp;pid=f1e7e09fc&amp;color=0,0,0&amp;vtp=1&amp;bbb=1"/>
          <p:cNvSpPr/>
          <p:nvPr/>
        </p:nvSpPr>
        <p:spPr>
          <a:xfrm>
            <a:off x="832104" y="142240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（pedal）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managed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arrive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endParaRPr lang="en-US" altLang="zh-CN" sz="1800" dirty="0"/>
          </a:p>
        </p:txBody>
      </p:sp>
      <p:sp>
        <p:nvSpPr>
          <p:cNvPr id="4" name="QB_6_AN.20_1#909bc1c49.blank?vop=1&amp;pid=f1e7e09fc&amp;color=0,0,0&amp;vpa=7&amp;vtp=1&amp;bbb=1"/>
          <p:cNvSpPr/>
          <p:nvPr/>
        </p:nvSpPr>
        <p:spPr>
          <a:xfrm>
            <a:off x="1040860" y="1367790"/>
            <a:ext cx="10302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Pedalling</a:t>
            </a:r>
            <a:endParaRPr lang="en-US" altLang="zh-CN" dirty="0"/>
          </a:p>
        </p:txBody>
      </p:sp>
      <p:sp>
        <p:nvSpPr>
          <p:cNvPr id="5" name="QB_6_AS.21_1#909bc1c49?vop=1&amp;pid=f1e7e09fc&amp;color=0,0,0&amp;vtp=1&amp;bbb=1&amp;hb=1"/>
          <p:cNvSpPr/>
          <p:nvPr/>
        </p:nvSpPr>
        <p:spPr>
          <a:xfrm>
            <a:off x="832104" y="18338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句意为：男孩竭尽全力地蹬着自行车，设法及时赶到了学校。设空处需填非谓语动词。pedal与主语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之间为逻辑上的主动关系，应用现在分词作状语，且设空处位于句首，单词首字母需大写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。故填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Pedalling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19708</Words>
  <Application>WPS 演示</Application>
  <PresentationFormat>宽屏</PresentationFormat>
  <Paragraphs>632</Paragraphs>
  <Slides>65</Slides>
  <Notes>61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65</vt:i4>
      </vt:variant>
    </vt:vector>
  </HeadingPairs>
  <TitlesOfParts>
    <vt:vector size="80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Calibri</vt:lpstr>
      <vt:lpstr>Arial Unicode MS</vt:lpstr>
      <vt:lpstr>等线</vt:lpstr>
      <vt:lpstr>楷体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需修改</cp:lastModifiedBy>
  <cp:revision>3</cp:revision>
  <dcterms:created xsi:type="dcterms:W3CDTF">2025-11-03T11:13:00Z</dcterms:created>
  <dcterms:modified xsi:type="dcterms:W3CDTF">2025-11-06T08:26:36Z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E8652B8E4D9C4BCB8D1132C069A2AA50_12</vt:lpwstr>
  </property>
  <property fmtid="{D5CDD505-2E9C-101B-9397-08002B2CF9AE}" pid="3" name="KSOProductBuildVer">
    <vt:lpwstr>2052-12.1.0.22529</vt:lpwstr>
  </property>
</Properties>
</file>